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327" r:id="rId2"/>
    <p:sldId id="420" r:id="rId3"/>
    <p:sldId id="428" r:id="rId4"/>
    <p:sldId id="429" r:id="rId5"/>
    <p:sldId id="430" r:id="rId6"/>
    <p:sldId id="431" r:id="rId7"/>
    <p:sldId id="318" r:id="rId8"/>
    <p:sldId id="322" r:id="rId9"/>
    <p:sldId id="323" r:id="rId10"/>
    <p:sldId id="324" r:id="rId11"/>
    <p:sldId id="319" r:id="rId12"/>
    <p:sldId id="320" r:id="rId13"/>
    <p:sldId id="321" r:id="rId14"/>
    <p:sldId id="329" r:id="rId15"/>
    <p:sldId id="330" r:id="rId16"/>
    <p:sldId id="338" r:id="rId17"/>
    <p:sldId id="339" r:id="rId18"/>
    <p:sldId id="340" r:id="rId19"/>
    <p:sldId id="341" r:id="rId20"/>
    <p:sldId id="342" r:id="rId21"/>
    <p:sldId id="343" r:id="rId22"/>
    <p:sldId id="344" r:id="rId23"/>
    <p:sldId id="345" r:id="rId24"/>
    <p:sldId id="346" r:id="rId25"/>
    <p:sldId id="347" r:id="rId26"/>
    <p:sldId id="394" r:id="rId27"/>
    <p:sldId id="395" r:id="rId28"/>
    <p:sldId id="396" r:id="rId29"/>
    <p:sldId id="403" r:id="rId30"/>
    <p:sldId id="402" r:id="rId31"/>
    <p:sldId id="397" r:id="rId32"/>
    <p:sldId id="398" r:id="rId33"/>
    <p:sldId id="399" r:id="rId34"/>
    <p:sldId id="400" r:id="rId35"/>
    <p:sldId id="401" r:id="rId36"/>
    <p:sldId id="348" r:id="rId37"/>
    <p:sldId id="349" r:id="rId38"/>
    <p:sldId id="350" r:id="rId39"/>
    <p:sldId id="351" r:id="rId40"/>
    <p:sldId id="352" r:id="rId41"/>
    <p:sldId id="353" r:id="rId42"/>
    <p:sldId id="354" r:id="rId43"/>
    <p:sldId id="355" r:id="rId44"/>
    <p:sldId id="356" r:id="rId45"/>
    <p:sldId id="357" r:id="rId46"/>
    <p:sldId id="358" r:id="rId47"/>
    <p:sldId id="359" r:id="rId48"/>
    <p:sldId id="360" r:id="rId49"/>
    <p:sldId id="361" r:id="rId50"/>
    <p:sldId id="362" r:id="rId51"/>
    <p:sldId id="363" r:id="rId52"/>
    <p:sldId id="364" r:id="rId53"/>
    <p:sldId id="408" r:id="rId54"/>
    <p:sldId id="409" r:id="rId55"/>
    <p:sldId id="410" r:id="rId56"/>
    <p:sldId id="411" r:id="rId57"/>
    <p:sldId id="412" r:id="rId58"/>
    <p:sldId id="365" r:id="rId59"/>
    <p:sldId id="382" r:id="rId60"/>
    <p:sldId id="383" r:id="rId61"/>
    <p:sldId id="366" r:id="rId62"/>
    <p:sldId id="367" r:id="rId63"/>
    <p:sldId id="368" r:id="rId64"/>
    <p:sldId id="369" r:id="rId65"/>
    <p:sldId id="370" r:id="rId66"/>
    <p:sldId id="371" r:id="rId67"/>
    <p:sldId id="422" r:id="rId68"/>
    <p:sldId id="423" r:id="rId69"/>
    <p:sldId id="424" r:id="rId70"/>
    <p:sldId id="425" r:id="rId71"/>
    <p:sldId id="426" r:id="rId72"/>
    <p:sldId id="427" r:id="rId73"/>
    <p:sldId id="374" r:id="rId74"/>
    <p:sldId id="375" r:id="rId75"/>
    <p:sldId id="378" r:id="rId76"/>
    <p:sldId id="265" r:id="rId77"/>
    <p:sldId id="266" r:id="rId78"/>
    <p:sldId id="316" r:id="rId79"/>
    <p:sldId id="317" r:id="rId80"/>
    <p:sldId id="325" r:id="rId81"/>
    <p:sldId id="326" r:id="rId82"/>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96" y="-6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68DB03-BC22-4C9B-830C-A45EFCC644CD}" type="datetimeFigureOut">
              <a:rPr lang="da-DK" smtClean="0"/>
              <a:pPr/>
              <a:t>09-10-2025</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CFA5E3-9570-4FEA-93C8-D00F39875F37}" type="slidenum">
              <a:rPr lang="da-DK" smtClean="0"/>
              <a:pPr/>
              <a:t>‹nr.›</a:t>
            </a:fld>
            <a:endParaRPr lang="da-D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C7C0D163-5D45-4B14-A0C8-7F2ED3F1531A}" type="slidenum">
              <a:rPr lang="da-DK" smtClean="0"/>
              <a:pPr/>
              <a:t>65</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5F5D3DD0-01AE-41FB-986D-527432FE1247}" type="slidenum">
              <a:rPr lang="da-DK" smtClean="0"/>
              <a:pPr/>
              <a:t>67</a:t>
            </a:fld>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5F5D3DD0-01AE-41FB-986D-527432FE1247}" type="slidenum">
              <a:rPr lang="da-DK" smtClean="0"/>
              <a:pPr/>
              <a:t>68</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typografi i masteren</a:t>
            </a:r>
          </a:p>
        </p:txBody>
      </p:sp>
      <p:sp>
        <p:nvSpPr>
          <p:cNvPr id="4" name="Pladsholder til dato 3"/>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dato 2"/>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6A6017DE-283D-4772-9312-39B6F5640493}" type="datetimeFigureOut">
              <a:rPr lang="da-DK" smtClean="0"/>
              <a:pPr/>
              <a:t>09-10-2025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FE3E59D-3C37-4CDC-93C9-A21476C3E696}"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6017DE-283D-4772-9312-39B6F5640493}" type="datetimeFigureOut">
              <a:rPr lang="da-DK" smtClean="0"/>
              <a:pPr/>
              <a:t>09-10-2025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E3E59D-3C37-4CDC-93C9-A21476C3E696}"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2910" y="1928802"/>
            <a:ext cx="8229600" cy="1143000"/>
          </a:xfrm>
        </p:spPr>
        <p:txBody>
          <a:bodyPr>
            <a:normAutofit fontScale="90000"/>
          </a:bodyPr>
          <a:lstStyle/>
          <a:p>
            <a:r>
              <a:rPr lang="da-DK" dirty="0" smtClean="0"/>
              <a:t/>
            </a:r>
            <a:br>
              <a:rPr lang="da-DK" dirty="0" smtClean="0"/>
            </a:br>
            <a:r>
              <a:rPr lang="da-DK" dirty="0" smtClean="0"/>
              <a:t/>
            </a:r>
            <a:br>
              <a:rPr lang="da-DK" dirty="0" smtClean="0"/>
            </a:br>
            <a:r>
              <a:rPr lang="da-DK" dirty="0" smtClean="0"/>
              <a:t/>
            </a:r>
            <a:br>
              <a:rPr lang="da-DK" dirty="0" smtClean="0"/>
            </a:br>
            <a:r>
              <a:rPr lang="da-DK" dirty="0" smtClean="0"/>
              <a:t/>
            </a:r>
            <a:br>
              <a:rPr lang="da-DK" dirty="0" smtClean="0"/>
            </a:br>
            <a:r>
              <a:rPr lang="da-DK" dirty="0" smtClean="0"/>
              <a:t> Videnskabelig fremstilling og litteratursøgning til videreuddannelse af psykologer </a:t>
            </a:r>
            <a:br>
              <a:rPr lang="da-DK" dirty="0" smtClean="0"/>
            </a:br>
            <a:r>
              <a:rPr lang="da-DK" dirty="0" smtClean="0"/>
              <a:t/>
            </a:r>
            <a:br>
              <a:rPr lang="da-DK" dirty="0" smtClean="0"/>
            </a:br>
            <a:r>
              <a:rPr lang="da-DK" sz="3100" dirty="0" smtClean="0"/>
              <a:t>Jan </a:t>
            </a:r>
            <a:r>
              <a:rPr lang="da-DK" sz="3100" dirty="0" err="1" smtClean="0"/>
              <a:t>Ivanouw</a:t>
            </a:r>
            <a:r>
              <a:rPr lang="da-DK" sz="3100" dirty="0" smtClean="0"/>
              <a:t/>
            </a:r>
            <a:br>
              <a:rPr lang="da-DK" sz="3100" dirty="0" smtClean="0"/>
            </a:br>
            <a:r>
              <a:rPr lang="da-DK" sz="3100" dirty="0" smtClean="0"/>
              <a:t>Københavns Universitet</a:t>
            </a:r>
            <a:br>
              <a:rPr lang="da-DK" sz="3100" dirty="0" smtClean="0"/>
            </a:br>
            <a:r>
              <a:rPr lang="da-DK" sz="3100" dirty="0" smtClean="0"/>
              <a:t>© 2025</a:t>
            </a:r>
            <a:endParaRPr lang="da-DK" sz="31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Didaktisk tekst</a:t>
            </a:r>
            <a:endParaRPr lang="da-DK" dirty="0"/>
          </a:p>
        </p:txBody>
      </p:sp>
      <p:sp>
        <p:nvSpPr>
          <p:cNvPr id="3" name="Pladsholder til indhold 2"/>
          <p:cNvSpPr>
            <a:spLocks noGrp="1"/>
          </p:cNvSpPr>
          <p:nvPr>
            <p:ph idx="1"/>
          </p:nvPr>
        </p:nvSpPr>
        <p:spPr/>
        <p:txBody>
          <a:bodyPr>
            <a:normAutofit fontScale="92500"/>
          </a:bodyPr>
          <a:lstStyle/>
          <a:p>
            <a:r>
              <a:rPr lang="da-DK" dirty="0" smtClean="0"/>
              <a:t>Afhænger af målgruppe og formål</a:t>
            </a:r>
          </a:p>
          <a:p>
            <a:r>
              <a:rPr lang="da-DK" dirty="0" smtClean="0"/>
              <a:t>Videnskabelig baggrund fremstilles kort, mest  i form af konklusioner</a:t>
            </a:r>
          </a:p>
          <a:p>
            <a:r>
              <a:rPr lang="da-DK" dirty="0" smtClean="0"/>
              <a:t>Principper for praktiske fremgangsmåder begrundes ud fra konklusionerne</a:t>
            </a:r>
          </a:p>
          <a:p>
            <a:r>
              <a:rPr lang="da-DK" dirty="0" smtClean="0"/>
              <a:t>Kritik og alternative mulige tolkninger af forskningsresultater kan nævnes, men kun kort</a:t>
            </a:r>
          </a:p>
          <a:p>
            <a:r>
              <a:rPr lang="da-DK" dirty="0" smtClean="0"/>
              <a:t>Praktiske fremgangsmåder beskrives detaljeret</a:t>
            </a:r>
            <a:endParaRPr lang="da-DK"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Videnskabelig tekst - eksempel</a:t>
            </a:r>
            <a:endParaRPr lang="da-DK" dirty="0"/>
          </a:p>
        </p:txBody>
      </p:sp>
      <p:sp>
        <p:nvSpPr>
          <p:cNvPr id="3" name="Pladsholder til indhold 2"/>
          <p:cNvSpPr>
            <a:spLocks noGrp="1"/>
          </p:cNvSpPr>
          <p:nvPr>
            <p:ph idx="1"/>
          </p:nvPr>
        </p:nvSpPr>
        <p:spPr>
          <a:xfrm>
            <a:off x="457200" y="1617681"/>
            <a:ext cx="8229600" cy="4525963"/>
          </a:xfrm>
        </p:spPr>
        <p:txBody>
          <a:bodyPr>
            <a:normAutofit fontScale="92500" lnSpcReduction="20000"/>
          </a:bodyPr>
          <a:lstStyle/>
          <a:p>
            <a:pPr>
              <a:buNone/>
            </a:pPr>
            <a:r>
              <a:rPr lang="en-GB" dirty="0" smtClean="0"/>
              <a:t>	“Under </a:t>
            </a:r>
            <a:r>
              <a:rPr lang="en-GB" dirty="0" err="1" smtClean="0"/>
              <a:t>forløbet</a:t>
            </a:r>
            <a:r>
              <a:rPr lang="en-GB" dirty="0" smtClean="0"/>
              <a:t> </a:t>
            </a:r>
            <a:r>
              <a:rPr lang="en-GB" dirty="0" err="1" smtClean="0"/>
              <a:t>af</a:t>
            </a:r>
            <a:r>
              <a:rPr lang="en-GB" dirty="0" smtClean="0"/>
              <a:t> den </a:t>
            </a:r>
            <a:r>
              <a:rPr lang="en-GB" dirty="0" err="1" smtClean="0"/>
              <a:t>beskrevne</a:t>
            </a:r>
            <a:r>
              <a:rPr lang="en-GB" dirty="0" smtClean="0"/>
              <a:t> </a:t>
            </a:r>
            <a:r>
              <a:rPr lang="en-GB" dirty="0" err="1" smtClean="0"/>
              <a:t>kropsterapeutiske</a:t>
            </a:r>
            <a:r>
              <a:rPr lang="en-GB" dirty="0" smtClean="0"/>
              <a:t> </a:t>
            </a:r>
            <a:r>
              <a:rPr lang="en-GB" dirty="0" err="1" smtClean="0"/>
              <a:t>behandling</a:t>
            </a:r>
            <a:r>
              <a:rPr lang="en-GB" dirty="0" smtClean="0"/>
              <a:t> </a:t>
            </a:r>
            <a:r>
              <a:rPr lang="en-GB" dirty="0" err="1" smtClean="0"/>
              <a:t>mindskedes</a:t>
            </a:r>
            <a:r>
              <a:rPr lang="en-GB" dirty="0" smtClean="0"/>
              <a:t> </a:t>
            </a:r>
            <a:r>
              <a:rPr lang="en-GB" dirty="0" err="1" smtClean="0"/>
              <a:t>smerteoplevelsen</a:t>
            </a:r>
            <a:r>
              <a:rPr lang="en-GB" dirty="0" smtClean="0"/>
              <a:t>, </a:t>
            </a:r>
            <a:r>
              <a:rPr lang="en-GB" dirty="0" err="1" smtClean="0"/>
              <a:t>målt</a:t>
            </a:r>
            <a:r>
              <a:rPr lang="en-GB" dirty="0" smtClean="0"/>
              <a:t> </a:t>
            </a:r>
            <a:r>
              <a:rPr lang="en-GB" dirty="0" err="1" smtClean="0"/>
              <a:t>på</a:t>
            </a:r>
            <a:r>
              <a:rPr lang="en-GB" dirty="0" smtClean="0"/>
              <a:t> </a:t>
            </a:r>
            <a:r>
              <a:rPr lang="en-GB" dirty="0" err="1" smtClean="0"/>
              <a:t>analogskalaen</a:t>
            </a:r>
            <a:r>
              <a:rPr lang="en-GB" dirty="0" smtClean="0"/>
              <a:t>, </a:t>
            </a:r>
            <a:r>
              <a:rPr lang="en-GB" dirty="0" err="1" smtClean="0"/>
              <a:t>langsommere</a:t>
            </a:r>
            <a:r>
              <a:rPr lang="en-GB" dirty="0" smtClean="0"/>
              <a:t> end </a:t>
            </a:r>
            <a:r>
              <a:rPr lang="en-GB" dirty="0" err="1" smtClean="0"/>
              <a:t>relationsproblemerne</a:t>
            </a:r>
            <a:r>
              <a:rPr lang="en-GB" dirty="0" smtClean="0"/>
              <a:t>, </a:t>
            </a:r>
            <a:r>
              <a:rPr lang="en-GB" dirty="0" err="1" smtClean="0"/>
              <a:t>målt</a:t>
            </a:r>
            <a:r>
              <a:rPr lang="en-GB" dirty="0" smtClean="0"/>
              <a:t> </a:t>
            </a:r>
            <a:r>
              <a:rPr lang="en-GB" dirty="0" err="1" smtClean="0"/>
              <a:t>på</a:t>
            </a:r>
            <a:r>
              <a:rPr lang="en-GB" dirty="0" smtClean="0"/>
              <a:t> IIP (</a:t>
            </a:r>
            <a:r>
              <a:rPr lang="en-GB" dirty="0" err="1" smtClean="0"/>
              <a:t>hhv</a:t>
            </a:r>
            <a:r>
              <a:rPr lang="en-GB" dirty="0" smtClean="0"/>
              <a:t>. Cohen’s d= 0,33 </a:t>
            </a:r>
            <a:r>
              <a:rPr lang="en-GB" dirty="0" err="1" smtClean="0"/>
              <a:t>vs</a:t>
            </a:r>
            <a:r>
              <a:rPr lang="en-GB" dirty="0" smtClean="0"/>
              <a:t> 0,66 </a:t>
            </a:r>
            <a:r>
              <a:rPr lang="en-GB" dirty="0" err="1" smtClean="0"/>
              <a:t>ved</a:t>
            </a:r>
            <a:r>
              <a:rPr lang="en-GB" dirty="0" smtClean="0"/>
              <a:t> 15. session [t-</a:t>
            </a:r>
            <a:r>
              <a:rPr lang="en-GB" dirty="0" err="1" smtClean="0"/>
              <a:t>testresultater</a:t>
            </a:r>
            <a:r>
              <a:rPr lang="en-GB" dirty="0" smtClean="0"/>
              <a:t>] </a:t>
            </a:r>
            <a:r>
              <a:rPr lang="en-GB" dirty="0" err="1" smtClean="0"/>
              <a:t>i</a:t>
            </a:r>
            <a:r>
              <a:rPr lang="en-GB" dirty="0" smtClean="0"/>
              <a:t> </a:t>
            </a:r>
            <a:r>
              <a:rPr lang="en-GB" dirty="0" err="1" smtClean="0"/>
              <a:t>forhold</a:t>
            </a:r>
            <a:r>
              <a:rPr lang="en-GB" dirty="0" smtClean="0"/>
              <a:t> </a:t>
            </a:r>
            <a:r>
              <a:rPr lang="en-GB" dirty="0" err="1" smtClean="0"/>
              <a:t>til</a:t>
            </a:r>
            <a:r>
              <a:rPr lang="en-GB" dirty="0" smtClean="0"/>
              <a:t> </a:t>
            </a:r>
            <a:r>
              <a:rPr lang="en-GB" dirty="0" err="1" smtClean="0"/>
              <a:t>behandlingsstart</a:t>
            </a:r>
            <a:r>
              <a:rPr lang="en-GB" dirty="0" smtClean="0"/>
              <a:t>). </a:t>
            </a:r>
            <a:r>
              <a:rPr lang="en-GB" dirty="0" err="1" smtClean="0"/>
              <a:t>Imidlertid</a:t>
            </a:r>
            <a:r>
              <a:rPr lang="en-GB" dirty="0" smtClean="0"/>
              <a:t> </a:t>
            </a:r>
            <a:r>
              <a:rPr lang="en-GB" dirty="0" err="1" smtClean="0"/>
              <a:t>er</a:t>
            </a:r>
            <a:r>
              <a:rPr lang="en-GB" dirty="0" smtClean="0"/>
              <a:t> </a:t>
            </a:r>
            <a:r>
              <a:rPr lang="en-GB" dirty="0" err="1" smtClean="0"/>
              <a:t>der</a:t>
            </a:r>
            <a:r>
              <a:rPr lang="en-GB" dirty="0" smtClean="0"/>
              <a:t> </a:t>
            </a:r>
            <a:r>
              <a:rPr lang="en-GB" dirty="0" err="1" smtClean="0"/>
              <a:t>ved</a:t>
            </a:r>
            <a:r>
              <a:rPr lang="en-GB" dirty="0" smtClean="0"/>
              <a:t> </a:t>
            </a:r>
            <a:r>
              <a:rPr lang="en-GB" dirty="0" err="1" smtClean="0"/>
              <a:t>behandlingsslut</a:t>
            </a:r>
            <a:r>
              <a:rPr lang="en-GB" dirty="0" smtClean="0"/>
              <a:t> </a:t>
            </a:r>
            <a:r>
              <a:rPr lang="en-GB" dirty="0" err="1" smtClean="0"/>
              <a:t>størst</a:t>
            </a:r>
            <a:r>
              <a:rPr lang="en-GB" dirty="0" smtClean="0"/>
              <a:t> </a:t>
            </a:r>
            <a:r>
              <a:rPr lang="en-GB" dirty="0" err="1" smtClean="0"/>
              <a:t>effekt</a:t>
            </a:r>
            <a:r>
              <a:rPr lang="en-GB" dirty="0" smtClean="0"/>
              <a:t> for </a:t>
            </a:r>
            <a:r>
              <a:rPr lang="en-GB" dirty="0" err="1" smtClean="0"/>
              <a:t>smerte</a:t>
            </a:r>
            <a:r>
              <a:rPr lang="en-GB" dirty="0" smtClean="0"/>
              <a:t> (d = 1.33 </a:t>
            </a:r>
            <a:r>
              <a:rPr lang="en-GB" dirty="0" err="1" smtClean="0"/>
              <a:t>vs</a:t>
            </a:r>
            <a:r>
              <a:rPr lang="en-GB" dirty="0" smtClean="0"/>
              <a:t> 0,88 [t-</a:t>
            </a:r>
            <a:r>
              <a:rPr lang="en-GB" dirty="0" err="1" smtClean="0"/>
              <a:t>testresultater</a:t>
            </a:r>
            <a:r>
              <a:rPr lang="en-GB" dirty="0" smtClean="0"/>
              <a:t>]) (</a:t>
            </a:r>
            <a:r>
              <a:rPr lang="en-GB" dirty="0" err="1" smtClean="0"/>
              <a:t>Monsen</a:t>
            </a:r>
            <a:r>
              <a:rPr lang="en-GB" dirty="0" smtClean="0"/>
              <a:t>, 2002). Andre </a:t>
            </a:r>
            <a:r>
              <a:rPr lang="en-GB" dirty="0" err="1" smtClean="0"/>
              <a:t>undersøgelser</a:t>
            </a:r>
            <a:r>
              <a:rPr lang="en-GB" dirty="0" smtClean="0"/>
              <a:t> </a:t>
            </a:r>
            <a:r>
              <a:rPr lang="en-GB" dirty="0" err="1" smtClean="0"/>
              <a:t>har</a:t>
            </a:r>
            <a:r>
              <a:rPr lang="en-GB" dirty="0" smtClean="0"/>
              <a:t> dog </a:t>
            </a:r>
            <a:r>
              <a:rPr lang="en-GB" dirty="0" err="1" smtClean="0"/>
              <a:t>vist</a:t>
            </a:r>
            <a:r>
              <a:rPr lang="en-GB" dirty="0" smtClean="0"/>
              <a:t> mere moderate </a:t>
            </a:r>
            <a:r>
              <a:rPr lang="en-GB" dirty="0" err="1" smtClean="0"/>
              <a:t>effekter</a:t>
            </a:r>
            <a:r>
              <a:rPr lang="en-GB" dirty="0" smtClean="0"/>
              <a:t> (Petersen, 2015, Olsen 2007) ...”</a:t>
            </a:r>
            <a:endParaRPr lang="da-DK"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Journalistisk tekst - eksempel</a:t>
            </a:r>
            <a:endParaRPr lang="da-DK" dirty="0"/>
          </a:p>
        </p:txBody>
      </p:sp>
      <p:sp>
        <p:nvSpPr>
          <p:cNvPr id="3" name="Pladsholder til indhold 2"/>
          <p:cNvSpPr>
            <a:spLocks noGrp="1"/>
          </p:cNvSpPr>
          <p:nvPr>
            <p:ph idx="1"/>
          </p:nvPr>
        </p:nvSpPr>
        <p:spPr/>
        <p:txBody>
          <a:bodyPr/>
          <a:lstStyle/>
          <a:p>
            <a:pPr>
              <a:buNone/>
            </a:pPr>
            <a:r>
              <a:rPr lang="en-GB" dirty="0" smtClean="0"/>
              <a:t>	“</a:t>
            </a:r>
            <a:r>
              <a:rPr lang="en-GB" dirty="0" err="1" smtClean="0"/>
              <a:t>Monsen</a:t>
            </a:r>
            <a:r>
              <a:rPr lang="en-GB" dirty="0" smtClean="0"/>
              <a:t> </a:t>
            </a:r>
            <a:r>
              <a:rPr lang="en-GB" dirty="0" err="1" smtClean="0"/>
              <a:t>og</a:t>
            </a:r>
            <a:r>
              <a:rPr lang="en-GB" dirty="0" smtClean="0"/>
              <a:t> </a:t>
            </a:r>
            <a:r>
              <a:rPr lang="en-GB" dirty="0" err="1" smtClean="0"/>
              <a:t>hans</a:t>
            </a:r>
            <a:r>
              <a:rPr lang="en-GB" dirty="0" smtClean="0"/>
              <a:t> </a:t>
            </a:r>
            <a:r>
              <a:rPr lang="en-GB" dirty="0" err="1" smtClean="0"/>
              <a:t>medarbejdere</a:t>
            </a:r>
            <a:r>
              <a:rPr lang="en-GB" dirty="0" smtClean="0"/>
              <a:t> </a:t>
            </a:r>
            <a:r>
              <a:rPr lang="en-GB" dirty="0" err="1" smtClean="0"/>
              <a:t>har</a:t>
            </a:r>
            <a:r>
              <a:rPr lang="en-GB" dirty="0" smtClean="0"/>
              <a:t> </a:t>
            </a:r>
            <a:r>
              <a:rPr lang="en-GB" dirty="0" err="1" smtClean="0"/>
              <a:t>undersøgt</a:t>
            </a:r>
            <a:r>
              <a:rPr lang="en-GB" dirty="0" smtClean="0"/>
              <a:t> en </a:t>
            </a:r>
            <a:r>
              <a:rPr lang="en-GB" dirty="0" err="1" smtClean="0"/>
              <a:t>kropsterapeutisk</a:t>
            </a:r>
            <a:r>
              <a:rPr lang="en-GB" dirty="0" smtClean="0"/>
              <a:t> </a:t>
            </a:r>
            <a:r>
              <a:rPr lang="en-GB" dirty="0" err="1" smtClean="0"/>
              <a:t>metode</a:t>
            </a:r>
            <a:r>
              <a:rPr lang="en-GB" dirty="0" smtClean="0"/>
              <a:t> </a:t>
            </a:r>
            <a:r>
              <a:rPr lang="en-GB" dirty="0" err="1" smtClean="0"/>
              <a:t>og</a:t>
            </a:r>
            <a:r>
              <a:rPr lang="en-GB" dirty="0" smtClean="0"/>
              <a:t> </a:t>
            </a:r>
            <a:r>
              <a:rPr lang="en-GB" dirty="0" err="1" smtClean="0"/>
              <a:t>har</a:t>
            </a:r>
            <a:r>
              <a:rPr lang="en-GB" dirty="0" smtClean="0"/>
              <a:t> </a:t>
            </a:r>
            <a:r>
              <a:rPr lang="en-GB" dirty="0" err="1" smtClean="0"/>
              <a:t>vist</a:t>
            </a:r>
            <a:r>
              <a:rPr lang="en-GB" dirty="0" smtClean="0"/>
              <a:t> at den </a:t>
            </a:r>
            <a:r>
              <a:rPr lang="en-GB" dirty="0" err="1" smtClean="0"/>
              <a:t>kropsterapeutiske</a:t>
            </a:r>
            <a:r>
              <a:rPr lang="en-GB" dirty="0" smtClean="0"/>
              <a:t> </a:t>
            </a:r>
            <a:r>
              <a:rPr lang="en-GB" dirty="0" err="1" smtClean="0"/>
              <a:t>behandling</a:t>
            </a:r>
            <a:r>
              <a:rPr lang="en-GB" dirty="0" smtClean="0"/>
              <a:t> </a:t>
            </a:r>
            <a:r>
              <a:rPr lang="en-GB" dirty="0" err="1" smtClean="0"/>
              <a:t>har</a:t>
            </a:r>
            <a:r>
              <a:rPr lang="en-GB" dirty="0" smtClean="0"/>
              <a:t> </a:t>
            </a:r>
            <a:r>
              <a:rPr lang="en-GB" dirty="0" err="1" smtClean="0"/>
              <a:t>stor</a:t>
            </a:r>
            <a:r>
              <a:rPr lang="en-GB" dirty="0" smtClean="0"/>
              <a:t> </a:t>
            </a:r>
            <a:r>
              <a:rPr lang="en-GB" dirty="0" err="1" smtClean="0"/>
              <a:t>virkning</a:t>
            </a:r>
            <a:r>
              <a:rPr lang="en-GB" dirty="0" smtClean="0"/>
              <a:t> mod </a:t>
            </a:r>
            <a:r>
              <a:rPr lang="en-GB" dirty="0" err="1" smtClean="0"/>
              <a:t>smerter</a:t>
            </a:r>
            <a:r>
              <a:rPr lang="en-GB" dirty="0" smtClean="0"/>
              <a:t>, </a:t>
            </a:r>
            <a:r>
              <a:rPr lang="en-GB" dirty="0" err="1" smtClean="0"/>
              <a:t>og</a:t>
            </a:r>
            <a:r>
              <a:rPr lang="en-GB" dirty="0" smtClean="0"/>
              <a:t> at den </a:t>
            </a:r>
            <a:r>
              <a:rPr lang="en-GB" dirty="0" err="1" smtClean="0"/>
              <a:t>også</a:t>
            </a:r>
            <a:r>
              <a:rPr lang="en-GB" dirty="0" smtClean="0"/>
              <a:t> </a:t>
            </a:r>
            <a:r>
              <a:rPr lang="en-GB" dirty="0" err="1" smtClean="0"/>
              <a:t>kan</a:t>
            </a:r>
            <a:r>
              <a:rPr lang="en-GB" dirty="0" smtClean="0"/>
              <a:t> </a:t>
            </a:r>
            <a:r>
              <a:rPr lang="en-GB" dirty="0" err="1" smtClean="0"/>
              <a:t>forbedre</a:t>
            </a:r>
            <a:r>
              <a:rPr lang="en-GB" dirty="0" smtClean="0"/>
              <a:t> </a:t>
            </a:r>
            <a:r>
              <a:rPr lang="en-GB" dirty="0" err="1" smtClean="0"/>
              <a:t>patienternes</a:t>
            </a:r>
            <a:r>
              <a:rPr lang="en-GB" dirty="0" smtClean="0"/>
              <a:t> </a:t>
            </a:r>
            <a:r>
              <a:rPr lang="en-GB" dirty="0" err="1" smtClean="0"/>
              <a:t>kontakt</a:t>
            </a:r>
            <a:r>
              <a:rPr lang="en-GB" dirty="0" smtClean="0"/>
              <a:t> med </a:t>
            </a:r>
            <a:r>
              <a:rPr lang="en-GB" dirty="0" err="1" smtClean="0"/>
              <a:t>andre</a:t>
            </a:r>
            <a:r>
              <a:rPr lang="en-GB" dirty="0" smtClean="0"/>
              <a:t> </a:t>
            </a:r>
            <a:r>
              <a:rPr lang="en-GB" dirty="0" err="1" smtClean="0"/>
              <a:t>mennesker</a:t>
            </a:r>
            <a:r>
              <a:rPr lang="en-GB" dirty="0" smtClean="0"/>
              <a:t>. Man </a:t>
            </a:r>
            <a:r>
              <a:rPr lang="en-GB" dirty="0" err="1" smtClean="0"/>
              <a:t>kan</a:t>
            </a:r>
            <a:r>
              <a:rPr lang="en-GB" dirty="0" smtClean="0"/>
              <a:t> </a:t>
            </a:r>
            <a:r>
              <a:rPr lang="en-GB" dirty="0" err="1" smtClean="0"/>
              <a:t>derfor</a:t>
            </a:r>
            <a:r>
              <a:rPr lang="en-GB" dirty="0" smtClean="0"/>
              <a:t> </a:t>
            </a:r>
            <a:r>
              <a:rPr lang="en-GB" dirty="0" err="1" smtClean="0"/>
              <a:t>undre</a:t>
            </a:r>
            <a:r>
              <a:rPr lang="en-GB" dirty="0" smtClean="0"/>
              <a:t> sig over at </a:t>
            </a:r>
            <a:r>
              <a:rPr lang="en-GB" dirty="0" err="1" smtClean="0"/>
              <a:t>denne</a:t>
            </a:r>
            <a:r>
              <a:rPr lang="en-GB" dirty="0" smtClean="0"/>
              <a:t> </a:t>
            </a:r>
            <a:r>
              <a:rPr lang="en-GB" dirty="0" err="1" smtClean="0"/>
              <a:t>metode</a:t>
            </a:r>
            <a:r>
              <a:rPr lang="en-GB" dirty="0" smtClean="0"/>
              <a:t> </a:t>
            </a:r>
            <a:r>
              <a:rPr lang="en-GB" dirty="0" err="1" smtClean="0"/>
              <a:t>ikke</a:t>
            </a:r>
            <a:r>
              <a:rPr lang="en-GB" dirty="0" smtClean="0"/>
              <a:t> </a:t>
            </a:r>
            <a:r>
              <a:rPr lang="en-GB" dirty="0" err="1" smtClean="0"/>
              <a:t>bliver</a:t>
            </a:r>
            <a:r>
              <a:rPr lang="en-GB" dirty="0" smtClean="0"/>
              <a:t> </a:t>
            </a:r>
            <a:r>
              <a:rPr lang="en-GB" dirty="0" err="1" smtClean="0"/>
              <a:t>anvendt</a:t>
            </a:r>
            <a:r>
              <a:rPr lang="en-GB" dirty="0" smtClean="0"/>
              <a:t> ret </a:t>
            </a:r>
            <a:r>
              <a:rPr lang="en-GB" dirty="0" err="1" smtClean="0"/>
              <a:t>meget</a:t>
            </a:r>
            <a:r>
              <a:rPr lang="en-GB" dirty="0" smtClean="0"/>
              <a:t> </a:t>
            </a:r>
            <a:r>
              <a:rPr lang="en-GB" dirty="0" err="1" smtClean="0"/>
              <a:t>i</a:t>
            </a:r>
            <a:r>
              <a:rPr lang="en-GB" dirty="0" smtClean="0"/>
              <a:t> </a:t>
            </a:r>
            <a:r>
              <a:rPr lang="en-GB" dirty="0" err="1" smtClean="0"/>
              <a:t>Danmark</a:t>
            </a:r>
            <a:r>
              <a:rPr lang="en-GB" dirty="0" smtClean="0"/>
              <a:t>.”</a:t>
            </a:r>
            <a:endParaRPr lang="da-DK"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Didaktisk tekst - eksempel</a:t>
            </a:r>
            <a:endParaRPr lang="da-DK" dirty="0"/>
          </a:p>
        </p:txBody>
      </p:sp>
      <p:sp>
        <p:nvSpPr>
          <p:cNvPr id="3" name="Pladsholder til indhold 2"/>
          <p:cNvSpPr>
            <a:spLocks noGrp="1"/>
          </p:cNvSpPr>
          <p:nvPr>
            <p:ph idx="1"/>
          </p:nvPr>
        </p:nvSpPr>
        <p:spPr/>
        <p:txBody>
          <a:bodyPr/>
          <a:lstStyle/>
          <a:p>
            <a:pPr>
              <a:buNone/>
            </a:pPr>
            <a:r>
              <a:rPr lang="en-GB" dirty="0" smtClean="0"/>
              <a:t>	“</a:t>
            </a:r>
            <a:r>
              <a:rPr lang="en-GB" dirty="0" err="1" smtClean="0"/>
              <a:t>Forskningen</a:t>
            </a:r>
            <a:r>
              <a:rPr lang="en-GB" dirty="0" smtClean="0"/>
              <a:t> </a:t>
            </a:r>
            <a:r>
              <a:rPr lang="en-GB" dirty="0" err="1" smtClean="0"/>
              <a:t>har</a:t>
            </a:r>
            <a:r>
              <a:rPr lang="en-GB" dirty="0" smtClean="0"/>
              <a:t> </a:t>
            </a:r>
            <a:r>
              <a:rPr lang="en-GB" dirty="0" err="1" smtClean="0"/>
              <a:t>vist</a:t>
            </a:r>
            <a:r>
              <a:rPr lang="en-GB" dirty="0" smtClean="0"/>
              <a:t> at </a:t>
            </a:r>
            <a:r>
              <a:rPr lang="en-GB" dirty="0" err="1" smtClean="0"/>
              <a:t>kropsterapeutisk</a:t>
            </a:r>
            <a:r>
              <a:rPr lang="en-GB" dirty="0" smtClean="0"/>
              <a:t> </a:t>
            </a:r>
            <a:r>
              <a:rPr lang="en-GB" dirty="0" err="1" smtClean="0"/>
              <a:t>behandling</a:t>
            </a:r>
            <a:r>
              <a:rPr lang="en-GB" dirty="0" smtClean="0"/>
              <a:t> </a:t>
            </a:r>
            <a:r>
              <a:rPr lang="en-GB" dirty="0" err="1" smtClean="0"/>
              <a:t>er</a:t>
            </a:r>
            <a:r>
              <a:rPr lang="en-GB" dirty="0" smtClean="0"/>
              <a:t> et </a:t>
            </a:r>
            <a:r>
              <a:rPr lang="en-GB" dirty="0" err="1" smtClean="0"/>
              <a:t>godt</a:t>
            </a:r>
            <a:r>
              <a:rPr lang="en-GB" dirty="0" smtClean="0"/>
              <a:t> </a:t>
            </a:r>
            <a:r>
              <a:rPr lang="en-GB" dirty="0" err="1" smtClean="0"/>
              <a:t>valg</a:t>
            </a:r>
            <a:r>
              <a:rPr lang="en-GB" dirty="0" smtClean="0"/>
              <a:t> for </a:t>
            </a:r>
            <a:r>
              <a:rPr lang="en-GB" dirty="0" err="1" smtClean="0"/>
              <a:t>smertepatienter</a:t>
            </a:r>
            <a:r>
              <a:rPr lang="en-GB" dirty="0" smtClean="0"/>
              <a:t>. </a:t>
            </a:r>
          </a:p>
          <a:p>
            <a:pPr>
              <a:buNone/>
            </a:pPr>
            <a:r>
              <a:rPr lang="en-GB" dirty="0" smtClean="0"/>
              <a:t>	Vi </a:t>
            </a:r>
            <a:r>
              <a:rPr lang="en-GB" dirty="0" err="1" smtClean="0"/>
              <a:t>vil</a:t>
            </a:r>
            <a:r>
              <a:rPr lang="en-GB" dirty="0" smtClean="0"/>
              <a:t> </a:t>
            </a:r>
            <a:r>
              <a:rPr lang="en-GB" dirty="0" err="1" smtClean="0"/>
              <a:t>derfor</a:t>
            </a:r>
            <a:r>
              <a:rPr lang="en-GB" dirty="0" smtClean="0"/>
              <a:t> </a:t>
            </a:r>
            <a:r>
              <a:rPr lang="en-GB" dirty="0" err="1" smtClean="0"/>
              <a:t>begynde</a:t>
            </a:r>
            <a:r>
              <a:rPr lang="en-GB" dirty="0" smtClean="0"/>
              <a:t> at </a:t>
            </a:r>
            <a:r>
              <a:rPr lang="en-GB" dirty="0" err="1" smtClean="0"/>
              <a:t>anvende</a:t>
            </a:r>
            <a:r>
              <a:rPr lang="en-GB" dirty="0" smtClean="0"/>
              <a:t> den </a:t>
            </a:r>
            <a:r>
              <a:rPr lang="en-GB" dirty="0" err="1" smtClean="0"/>
              <a:t>metode</a:t>
            </a:r>
            <a:r>
              <a:rPr lang="en-GB" dirty="0" smtClean="0"/>
              <a:t> </a:t>
            </a:r>
            <a:r>
              <a:rPr lang="en-GB" dirty="0" err="1" smtClean="0"/>
              <a:t>på</a:t>
            </a:r>
            <a:r>
              <a:rPr lang="en-GB" dirty="0" smtClean="0"/>
              <a:t> </a:t>
            </a:r>
            <a:r>
              <a:rPr lang="en-GB" dirty="0" err="1" smtClean="0"/>
              <a:t>afdelingen</a:t>
            </a:r>
            <a:endParaRPr lang="en-GB" dirty="0" smtClean="0"/>
          </a:p>
          <a:p>
            <a:pPr>
              <a:buNone/>
            </a:pPr>
            <a:r>
              <a:rPr lang="en-GB" dirty="0" smtClean="0"/>
              <a:t>	</a:t>
            </a:r>
            <a:r>
              <a:rPr lang="en-GB" dirty="0" err="1" smtClean="0"/>
              <a:t>Behandlingen</a:t>
            </a:r>
            <a:r>
              <a:rPr lang="en-GB" dirty="0" smtClean="0"/>
              <a:t> </a:t>
            </a:r>
            <a:r>
              <a:rPr lang="en-GB" dirty="0" err="1" smtClean="0"/>
              <a:t>foregår</a:t>
            </a:r>
            <a:r>
              <a:rPr lang="en-GB" dirty="0" smtClean="0"/>
              <a:t> </a:t>
            </a:r>
            <a:r>
              <a:rPr lang="en-GB" dirty="0" err="1" smtClean="0"/>
              <a:t>ved</a:t>
            </a:r>
            <a:r>
              <a:rPr lang="en-GB" dirty="0" smtClean="0"/>
              <a:t> at ...”</a:t>
            </a:r>
            <a:endParaRPr lang="da-DK"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571472" y="1785926"/>
            <a:ext cx="8229600" cy="1143000"/>
          </a:xfrm>
        </p:spPr>
        <p:txBody>
          <a:bodyPr/>
          <a:lstStyle/>
          <a:p>
            <a:r>
              <a:rPr lang="da-DK" dirty="0" smtClean="0"/>
              <a:t>Opgaven til specialistgodkendelsen</a:t>
            </a:r>
            <a:endParaRPr lang="da-D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Form</a:t>
            </a:r>
            <a:r>
              <a:rPr lang="da-DK" baseline="0" dirty="0" smtClean="0"/>
              <a:t>ålet med opgaveprocessen</a:t>
            </a:r>
            <a:endParaRPr lang="da-DK" dirty="0"/>
          </a:p>
        </p:txBody>
      </p:sp>
      <p:sp>
        <p:nvSpPr>
          <p:cNvPr id="3" name="Pladsholder til indhold 2"/>
          <p:cNvSpPr>
            <a:spLocks noGrp="1"/>
          </p:cNvSpPr>
          <p:nvPr>
            <p:ph idx="1"/>
          </p:nvPr>
        </p:nvSpPr>
        <p:spPr/>
        <p:txBody>
          <a:bodyPr>
            <a:normAutofit/>
          </a:bodyPr>
          <a:lstStyle/>
          <a:p>
            <a:r>
              <a:rPr lang="da-DK" dirty="0" smtClean="0"/>
              <a:t>Formålet fremgår af kursusbeskrivelserne</a:t>
            </a:r>
          </a:p>
          <a:p>
            <a:r>
              <a:rPr lang="da-DK" dirty="0" smtClean="0"/>
              <a:t>En kort formulering:</a:t>
            </a:r>
          </a:p>
          <a:p>
            <a:pPr>
              <a:buNone/>
            </a:pPr>
            <a:r>
              <a:rPr lang="da-DK" baseline="0" dirty="0" smtClean="0"/>
              <a:t>	1) Forstå forskning så godt at man er i stand til at kvalitetsvurdere forskningsartikler</a:t>
            </a:r>
          </a:p>
          <a:p>
            <a:pPr>
              <a:buNone/>
            </a:pPr>
            <a:r>
              <a:rPr lang="da-DK" dirty="0"/>
              <a:t>	</a:t>
            </a:r>
            <a:r>
              <a:rPr lang="da-DK" baseline="0" dirty="0" smtClean="0"/>
              <a:t>2) At kunne finde den relevante forskningslitteratur om en problemstilling og sammenfatte den på en måde der meningsfuldt belyser problemstillingen</a:t>
            </a:r>
            <a:endParaRPr lang="da-DK"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988840"/>
            <a:ext cx="8229600" cy="1143000"/>
          </a:xfrm>
        </p:spPr>
        <p:txBody>
          <a:bodyPr/>
          <a:lstStyle/>
          <a:p>
            <a:r>
              <a:rPr lang="da-DK" dirty="0" smtClean="0"/>
              <a:t>Problemformulering</a:t>
            </a:r>
            <a:endParaRPr lang="da-DK"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395536" y="692696"/>
            <a:ext cx="8229600" cy="1143000"/>
          </a:xfrm>
        </p:spPr>
        <p:txBody>
          <a:bodyPr>
            <a:normAutofit fontScale="90000"/>
          </a:bodyPr>
          <a:lstStyle/>
          <a:p>
            <a:r>
              <a:rPr lang="da-DK" dirty="0" smtClean="0"/>
              <a:t>Hvordan finde et emne?</a:t>
            </a:r>
            <a:br>
              <a:rPr lang="da-DK" dirty="0" smtClean="0"/>
            </a:br>
            <a:r>
              <a:rPr lang="da-DK" dirty="0" smtClean="0"/>
              <a:t>– forskellige metoder</a:t>
            </a:r>
            <a:endParaRPr lang="da-DK" dirty="0"/>
          </a:p>
        </p:txBody>
      </p:sp>
      <p:sp>
        <p:nvSpPr>
          <p:cNvPr id="5" name="Pladsholder til indhold 4"/>
          <p:cNvSpPr>
            <a:spLocks noGrp="1"/>
          </p:cNvSpPr>
          <p:nvPr>
            <p:ph idx="1"/>
          </p:nvPr>
        </p:nvSpPr>
        <p:spPr>
          <a:xfrm>
            <a:off x="395536" y="2420888"/>
            <a:ext cx="8229600" cy="3672408"/>
          </a:xfrm>
        </p:spPr>
        <p:txBody>
          <a:bodyPr/>
          <a:lstStyle/>
          <a:p>
            <a:r>
              <a:rPr lang="da-DK" dirty="0" smtClean="0"/>
              <a:t>Tænk på bestemte episoder og erfaringer</a:t>
            </a:r>
          </a:p>
          <a:p>
            <a:r>
              <a:rPr lang="da-DK" dirty="0" smtClean="0"/>
              <a:t>Læs lidt tilfældigt om ting der interesserer dig</a:t>
            </a:r>
          </a:p>
          <a:p>
            <a:r>
              <a:rPr lang="da-DK" dirty="0" smtClean="0"/>
              <a:t>Snak med andre om dine ideer</a:t>
            </a:r>
          </a:p>
          <a:p>
            <a:r>
              <a:rPr lang="da-DK" dirty="0" smtClean="0"/>
              <a:t>Lav mind </a:t>
            </a:r>
            <a:r>
              <a:rPr lang="da-DK" dirty="0" err="1" smtClean="0"/>
              <a:t>map</a:t>
            </a:r>
            <a:endParaRPr lang="da-DK" dirty="0" smtClean="0"/>
          </a:p>
          <a:p>
            <a:r>
              <a:rPr lang="da-DK" dirty="0" smtClean="0"/>
              <a:t>Nedskriv bevidsthedsstrøm</a:t>
            </a:r>
          </a:p>
          <a:p>
            <a:pPr>
              <a:buNone/>
            </a:pPr>
            <a:endParaRPr lang="da-DK" dirty="0" smtClean="0"/>
          </a:p>
          <a:p>
            <a:pPr>
              <a:buNone/>
            </a:pPr>
            <a:endParaRPr lang="da-DK"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a-DK" dirty="0" smtClean="0"/>
              <a:t>Eksempel på bevidsthedsstrøm</a:t>
            </a:r>
            <a:endParaRPr lang="da-DK" dirty="0"/>
          </a:p>
        </p:txBody>
      </p:sp>
      <p:sp>
        <p:nvSpPr>
          <p:cNvPr id="5" name="Pladsholder til indhold 4"/>
          <p:cNvSpPr>
            <a:spLocks noGrp="1"/>
          </p:cNvSpPr>
          <p:nvPr>
            <p:ph idx="1"/>
          </p:nvPr>
        </p:nvSpPr>
        <p:spPr>
          <a:xfrm>
            <a:off x="251520" y="1600200"/>
            <a:ext cx="8435280" cy="4997152"/>
          </a:xfrm>
        </p:spPr>
        <p:txBody>
          <a:bodyPr>
            <a:normAutofit fontScale="47500" lnSpcReduction="20000"/>
          </a:bodyPr>
          <a:lstStyle/>
          <a:p>
            <a:pPr>
              <a:buNone/>
            </a:pPr>
            <a:r>
              <a:rPr lang="da-DK" dirty="0" smtClean="0"/>
              <a:t>         </a:t>
            </a:r>
            <a:r>
              <a:rPr lang="da-DK" sz="3600" baseline="0" dirty="0" smtClean="0"/>
              <a:t>Nu sidder jeg her og skal skrive en problemformulering. Jeg ved ikke hvad jeg skal skrive. Kan jeg overhovedet finde ud af det her? Jeg gider heller ikke. Bare vi snart skulle hjem. Jeg er jo nødt til det. Måske skulle jeg tænke over hvordan der er på afdelingen. Det er mærkeligt at der er så mange der kommer og så vil de alligevel ikke noget. Det er måske deres pårørende der mest vil, men tit virker det som om de også selv gerne vil have hjælp. Eller vil de? Er de mest pressede af de pårørende? Det afhænger jo også af om de kan komme til med det samme, eller om de skal vente, så er der tit nogen der ombestemmer sig og går igen. Og så er der jo altså også nogle af lægerne der er gode til at få dem til at falde ned, og så er der de andre. Men det er jo også mest nogle af de unge, der lige med det samme begynder med anamnese, og så føler de sig jo bare administreret af et system. Men det her er jo ikke noget man kan skrive om. Eller måske kan man? Det er jo noget med om hvad der er de pårørende, og hvad der er stedet for at få folk til at blive. Det med stedet er jo nok meget omfattende, så måske kunne det handle om de pårørende, altså hvad de gør for at patienten skal få hjælp. Hvordan de kan hjælpe til at få patienten til at blive så rolig at vedkommende kan motiveres for indlæggelse.</a:t>
            </a:r>
          </a:p>
          <a:p>
            <a:pPr>
              <a:buNone/>
            </a:pPr>
            <a:r>
              <a:rPr lang="da-DK" sz="3600" baseline="0" dirty="0" smtClean="0"/>
              <a:t>        Og så handler det jo også om man kan få patienterne med på behandlingen når de først er kommet. Om de arbejder med, eller om de nærmest er lige glade. Er der egentlig forskel på hvor meget de pårørende hjælper til? Der er nogen der meget gerne vil have deres indlagte til at blive helt rask. og andre vil bare gerne have ham eller hende hjem i en fart.</a:t>
            </a:r>
          </a:p>
          <a:p>
            <a:pPr>
              <a:buNone/>
            </a:pPr>
            <a:r>
              <a:rPr lang="da-DK" sz="3600" baseline="0" dirty="0" smtClean="0"/>
              <a:t>        Man kunne jo kalde det: Hvordan involverer man de pårørende mere i behandlingen af vores patienter? Ups, der var den, det er jo en problemformulering, </a:t>
            </a:r>
            <a:r>
              <a:rPr lang="da-DK" sz="3600" baseline="0" dirty="0" err="1" smtClean="0"/>
              <a:t>juhu</a:t>
            </a:r>
            <a:r>
              <a:rPr lang="da-DK" sz="3600" baseline="0" dirty="0" smtClean="0"/>
              <a:t>!!</a:t>
            </a:r>
            <a:endParaRPr lang="da-DK"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Eksempler på umiddelbare problemformuleringer 1</a:t>
            </a:r>
            <a:endParaRPr lang="da-DK" dirty="0"/>
          </a:p>
        </p:txBody>
      </p:sp>
      <p:sp>
        <p:nvSpPr>
          <p:cNvPr id="3" name="Pladsholder til indhold 2"/>
          <p:cNvSpPr>
            <a:spLocks noGrp="1"/>
          </p:cNvSpPr>
          <p:nvPr>
            <p:ph idx="1"/>
          </p:nvPr>
        </p:nvSpPr>
        <p:spPr>
          <a:xfrm>
            <a:off x="467544" y="1916832"/>
            <a:ext cx="8229600" cy="4525963"/>
          </a:xfrm>
        </p:spPr>
        <p:txBody>
          <a:bodyPr>
            <a:normAutofit fontScale="55000" lnSpcReduction="20000"/>
          </a:bodyPr>
          <a:lstStyle/>
          <a:p>
            <a:r>
              <a:rPr lang="da-DK" baseline="0" dirty="0" smtClean="0"/>
              <a:t>1. Hvordan involverer man de pårørende mere i behandlingen af vores patienter?</a:t>
            </a:r>
          </a:p>
          <a:p>
            <a:r>
              <a:rPr lang="da-DK" baseline="0" dirty="0" smtClean="0"/>
              <a:t>2. Hvad skal man stille op med at det er konflikter i hjemmet der tit får ellers velbehandlede patienter til at blive dårlige igen?</a:t>
            </a:r>
          </a:p>
          <a:p>
            <a:r>
              <a:rPr lang="da-DK" baseline="0" dirty="0" smtClean="0"/>
              <a:t>3. Hvad er den rigtige blanding af medicinsk behandling og psykoterapi for depressive patienter?</a:t>
            </a:r>
          </a:p>
          <a:p>
            <a:r>
              <a:rPr lang="da-DK" baseline="0" dirty="0" smtClean="0"/>
              <a:t>4. Hvordan er patienttilfredsheden på de psykiatriske afdelinger?</a:t>
            </a:r>
          </a:p>
          <a:p>
            <a:r>
              <a:rPr lang="da-DK" baseline="0" dirty="0" smtClean="0"/>
              <a:t>5. Har forholdene for personalet på de psykiatriske afdelinger betydning for effektiviteten af behandlingen?</a:t>
            </a:r>
          </a:p>
          <a:p>
            <a:r>
              <a:rPr lang="da-DK" baseline="0" dirty="0" smtClean="0"/>
              <a:t>6. Hvad kan der gøres for at mindske anvendelsen af tvang i psykiatrien?</a:t>
            </a:r>
          </a:p>
          <a:p>
            <a:r>
              <a:rPr lang="da-DK" baseline="0" dirty="0" smtClean="0"/>
              <a:t>7. Hvordan skal man kommunikere til offentligheden om forholdene i psykiatrien så der bliver større viden, og så man får et mere realistisk forhold til udskrevne patienter og en større villighed til at prioritere psykiatrien økonomisk?</a:t>
            </a:r>
          </a:p>
          <a:p>
            <a:r>
              <a:rPr lang="da-DK" baseline="0" dirty="0" smtClean="0"/>
              <a:t>8. Hvordan undgår man bedst at psykotiske patienter begår kriminalitet?</a:t>
            </a:r>
          </a:p>
          <a:p>
            <a:r>
              <a:rPr lang="da-DK" baseline="0" dirty="0" smtClean="0"/>
              <a:t>9. Hvordan skal man forholde sig til samarbejdet mellem psykiatere, kliniske psykologer og specialpsykologer?</a:t>
            </a:r>
          </a:p>
          <a:p>
            <a:pPr>
              <a:buNone/>
            </a:pPr>
            <a:endParaRPr lang="da-D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596" y="1857364"/>
            <a:ext cx="8229600" cy="1143000"/>
          </a:xfrm>
        </p:spPr>
        <p:txBody>
          <a:bodyPr/>
          <a:lstStyle/>
          <a:p>
            <a:r>
              <a:rPr lang="da-DK" dirty="0" smtClean="0"/>
              <a:t>Forskningsprotokol</a:t>
            </a:r>
            <a:endParaRPr lang="da-DK"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Eksempler på umiddelbare problemformuleringer 2</a:t>
            </a:r>
            <a:endParaRPr lang="da-DK" dirty="0"/>
          </a:p>
        </p:txBody>
      </p:sp>
      <p:sp>
        <p:nvSpPr>
          <p:cNvPr id="3" name="Pladsholder til indhold 2"/>
          <p:cNvSpPr>
            <a:spLocks noGrp="1"/>
          </p:cNvSpPr>
          <p:nvPr>
            <p:ph idx="1"/>
          </p:nvPr>
        </p:nvSpPr>
        <p:spPr>
          <a:xfrm>
            <a:off x="457200" y="1600200"/>
            <a:ext cx="8229600" cy="4997152"/>
          </a:xfrm>
        </p:spPr>
        <p:txBody>
          <a:bodyPr>
            <a:noAutofit/>
          </a:bodyPr>
          <a:lstStyle/>
          <a:p>
            <a:r>
              <a:rPr lang="da-DK" sz="1500" baseline="0" dirty="0" smtClean="0"/>
              <a:t>9. Hvordan skal man forholde sig til samarbejdet mellem psykiatere, kliniske psykologer og specialpsykologer?</a:t>
            </a:r>
          </a:p>
          <a:p>
            <a:r>
              <a:rPr lang="da-DK" sz="1500" baseline="0" dirty="0" smtClean="0"/>
              <a:t>10. I hvor høj grad er det relevant at skelne mellem de forskellige undergrupper inden for det skizofrene spektrum når det kommer til at finde den mest relevante behandling?</a:t>
            </a:r>
          </a:p>
          <a:p>
            <a:r>
              <a:rPr lang="da-DK" sz="1500" baseline="0" dirty="0" smtClean="0"/>
              <a:t>11. Hvilke kriterier er vigtigst når man skal </a:t>
            </a:r>
            <a:r>
              <a:rPr lang="da-DK" sz="1500" baseline="0" dirty="0" err="1" smtClean="0"/>
              <a:t>differentialdiagnosticere</a:t>
            </a:r>
            <a:r>
              <a:rPr lang="da-DK" sz="1500" baseline="0" dirty="0" smtClean="0"/>
              <a:t>?</a:t>
            </a:r>
          </a:p>
          <a:p>
            <a:r>
              <a:rPr lang="da-DK" sz="1500" baseline="0" dirty="0" smtClean="0"/>
              <a:t>12. Hvad skal man stille op med ældre der både har en psykiatrisk diagnose og samtidig er inde i en </a:t>
            </a:r>
            <a:r>
              <a:rPr lang="da-DK" sz="1500" baseline="0" dirty="0" err="1" smtClean="0"/>
              <a:t>dementiel</a:t>
            </a:r>
            <a:r>
              <a:rPr lang="da-DK" sz="1500" baseline="0" dirty="0" smtClean="0"/>
              <a:t> udvikling, evt. på baggrund af stort alkoholforbrug?</a:t>
            </a:r>
          </a:p>
          <a:p>
            <a:r>
              <a:rPr lang="da-DK" sz="1500" baseline="0" dirty="0" smtClean="0"/>
              <a:t>13. Hvad er den bedste behandling for psykiatriske patienter som samtidig er dårligere begavede?</a:t>
            </a:r>
          </a:p>
          <a:p>
            <a:r>
              <a:rPr lang="da-DK" sz="1500" baseline="0" dirty="0" smtClean="0"/>
              <a:t>14. Hvad kan man gøre med fristelsen hos psykiatriske patienter til at falde for tilbud til stofmisbrug?</a:t>
            </a:r>
          </a:p>
          <a:p>
            <a:r>
              <a:rPr lang="da-DK" sz="1500" baseline="0" dirty="0" smtClean="0"/>
              <a:t>15. Hvornår er </a:t>
            </a:r>
            <a:r>
              <a:rPr lang="da-DK" sz="1500" baseline="0" dirty="0" err="1" smtClean="0"/>
              <a:t>psykoedukation</a:t>
            </a:r>
            <a:r>
              <a:rPr lang="da-DK" sz="1500" baseline="0" dirty="0" smtClean="0"/>
              <a:t> et så relevant led i behandling at man bør sætte ressourcer af til at udvikle et </a:t>
            </a:r>
            <a:r>
              <a:rPr lang="da-DK" sz="1500" baseline="0" dirty="0" err="1" smtClean="0"/>
              <a:t>psykoedukationsprogram</a:t>
            </a:r>
            <a:r>
              <a:rPr lang="da-DK" sz="1500" baseline="0" dirty="0" smtClean="0"/>
              <a:t>?</a:t>
            </a:r>
          </a:p>
          <a:p>
            <a:r>
              <a:rPr lang="da-DK" sz="1500" baseline="0" dirty="0" smtClean="0"/>
              <a:t>16. Der kommer hele tiden forslag om nye psykologiske behandlingsmetoder. Hvordan afgør vi om de er så gode at vi bør sætte os ind i dem, og arbejde på at indføre dem i den psykiatriske behandling? Her særligt i lyset af at nye behandlingsformer typisk ikke i begyndelsen kan leve op til krav om evidensbasering.</a:t>
            </a:r>
          </a:p>
          <a:p>
            <a:r>
              <a:rPr lang="da-DK" sz="1500" baseline="0" dirty="0" smtClean="0"/>
              <a:t>17. Det fremhæves ofte at maden har stor betydning for patientforløb på somatiske afdelinger. Har man fundet sammenhænge mellem ernæringen og patienternes udbytte</a:t>
            </a:r>
            <a:endParaRPr lang="da-DK" sz="15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Viderearbejde med umiddelbare problemformuleringer</a:t>
            </a:r>
            <a:endParaRPr lang="da-DK" dirty="0"/>
          </a:p>
        </p:txBody>
      </p:sp>
      <p:sp>
        <p:nvSpPr>
          <p:cNvPr id="3" name="Pladsholder til indhold 2"/>
          <p:cNvSpPr>
            <a:spLocks noGrp="1"/>
          </p:cNvSpPr>
          <p:nvPr>
            <p:ph idx="1"/>
          </p:nvPr>
        </p:nvSpPr>
        <p:spPr/>
        <p:txBody>
          <a:bodyPr>
            <a:normAutofit fontScale="92500" lnSpcReduction="20000"/>
          </a:bodyPr>
          <a:lstStyle/>
          <a:p>
            <a:r>
              <a:rPr lang="da-DK" dirty="0" smtClean="0"/>
              <a:t>De umiddelbare problemformuleringer rummer det interessante, motivationen til undersøgelsen</a:t>
            </a:r>
          </a:p>
          <a:p>
            <a:r>
              <a:rPr lang="da-DK" dirty="0" smtClean="0"/>
              <a:t>Umiddelbare problemformuleringer er imidlertid meget ofte for brede og upræcise</a:t>
            </a:r>
          </a:p>
          <a:p>
            <a:r>
              <a:rPr lang="da-DK" dirty="0" smtClean="0"/>
              <a:t>For brede problemformuleringer kan ikke besvares præcist</a:t>
            </a:r>
          </a:p>
          <a:p>
            <a:r>
              <a:rPr lang="da-DK" dirty="0" smtClean="0"/>
              <a:t>Man kan ikke afgrænse relevant litteratur til at belyse for brede problemformuleringer</a:t>
            </a:r>
          </a:p>
          <a:p>
            <a:r>
              <a:rPr lang="da-DK" dirty="0" smtClean="0"/>
              <a:t>For brede problemformuleringer giver forvirring og uklar tænkning</a:t>
            </a:r>
            <a:endParaRPr lang="da-DK"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Begrebsanalyse af umiddelbare problemformulering</a:t>
            </a:r>
            <a:endParaRPr lang="da-DK" dirty="0"/>
          </a:p>
        </p:txBody>
      </p:sp>
      <p:sp>
        <p:nvSpPr>
          <p:cNvPr id="3" name="Pladsholder til indhold 2"/>
          <p:cNvSpPr>
            <a:spLocks noGrp="1"/>
          </p:cNvSpPr>
          <p:nvPr>
            <p:ph idx="1"/>
          </p:nvPr>
        </p:nvSpPr>
        <p:spPr/>
        <p:txBody>
          <a:bodyPr>
            <a:normAutofit fontScale="70000" lnSpcReduction="20000"/>
          </a:bodyPr>
          <a:lstStyle/>
          <a:p>
            <a:r>
              <a:rPr lang="da-DK" dirty="0" smtClean="0"/>
              <a:t>Eks: </a:t>
            </a:r>
            <a:r>
              <a:rPr lang="da-DK" baseline="0" dirty="0" smtClean="0"/>
              <a:t>Hvordan </a:t>
            </a:r>
            <a:r>
              <a:rPr lang="da-DK" b="1" i="1" baseline="0" dirty="0" smtClean="0"/>
              <a:t>involvere</a:t>
            </a:r>
            <a:r>
              <a:rPr lang="da-DK" i="1" baseline="0" dirty="0" smtClean="0"/>
              <a:t>r </a:t>
            </a:r>
            <a:r>
              <a:rPr lang="da-DK" baseline="0" dirty="0" smtClean="0"/>
              <a:t>man</a:t>
            </a:r>
            <a:r>
              <a:rPr lang="da-DK" i="1" baseline="0" dirty="0" smtClean="0"/>
              <a:t> </a:t>
            </a:r>
            <a:r>
              <a:rPr lang="da-DK" b="1" i="1" baseline="0" dirty="0" smtClean="0"/>
              <a:t>de pårørende </a:t>
            </a:r>
            <a:r>
              <a:rPr lang="da-DK" baseline="0" dirty="0" smtClean="0"/>
              <a:t>mere i</a:t>
            </a:r>
            <a:r>
              <a:rPr lang="da-DK" i="1" baseline="0" dirty="0" smtClean="0"/>
              <a:t> </a:t>
            </a:r>
            <a:r>
              <a:rPr lang="da-DK" b="1" i="1" baseline="0" dirty="0" smtClean="0"/>
              <a:t>behandlingen</a:t>
            </a:r>
            <a:r>
              <a:rPr lang="da-DK" i="1" baseline="0" dirty="0" smtClean="0"/>
              <a:t> </a:t>
            </a:r>
            <a:r>
              <a:rPr lang="da-DK" baseline="0" dirty="0" smtClean="0"/>
              <a:t>af vores</a:t>
            </a:r>
            <a:r>
              <a:rPr lang="da-DK" i="1" baseline="0" dirty="0" smtClean="0"/>
              <a:t> </a:t>
            </a:r>
            <a:r>
              <a:rPr lang="da-DK" b="1" i="1" baseline="0" dirty="0" smtClean="0"/>
              <a:t>patienter</a:t>
            </a:r>
            <a:r>
              <a:rPr lang="da-DK" i="1" baseline="0" dirty="0" smtClean="0"/>
              <a:t>?</a:t>
            </a:r>
          </a:p>
          <a:p>
            <a:r>
              <a:rPr lang="da-DK" i="1" baseline="0" dirty="0" smtClean="0"/>
              <a:t>Patienter: </a:t>
            </a:r>
            <a:r>
              <a:rPr lang="da-DK" baseline="0" dirty="0" smtClean="0"/>
              <a:t>Hvilke(n) diagnose(r)? eks. paranoid skizofren</a:t>
            </a:r>
          </a:p>
          <a:p>
            <a:r>
              <a:rPr lang="da-DK" i="1" baseline="0" dirty="0" smtClean="0"/>
              <a:t>Behandling: </a:t>
            </a:r>
            <a:r>
              <a:rPr lang="da-DK" baseline="0" dirty="0" smtClean="0"/>
              <a:t>Hele patientforløbet, fra akut situation, over stabilisering til overgang til udskrivning og </a:t>
            </a:r>
            <a:r>
              <a:rPr lang="da-DK" baseline="0" dirty="0" err="1" smtClean="0"/>
              <a:t>evt</a:t>
            </a:r>
            <a:r>
              <a:rPr lang="da-DK" baseline="0" dirty="0" smtClean="0"/>
              <a:t> ambulant forløb? Eller måske særligt dele af det? eks. den akutte situation?</a:t>
            </a:r>
          </a:p>
          <a:p>
            <a:r>
              <a:rPr lang="da-DK" i="1" baseline="0" dirty="0" smtClean="0"/>
              <a:t>Pårørende: </a:t>
            </a:r>
            <a:r>
              <a:rPr lang="da-DK" baseline="0" dirty="0" smtClean="0"/>
              <a:t>Hvem skal involveres, hvem skal måske netop </a:t>
            </a:r>
            <a:r>
              <a:rPr lang="da-DK" i="1" baseline="0" dirty="0" smtClean="0"/>
              <a:t>ikke </a:t>
            </a:r>
            <a:r>
              <a:rPr lang="da-DK" baseline="0" dirty="0" smtClean="0"/>
              <a:t>involveres (som patienten gerne vil holde udenfor). Tænker man sig forskellige slags pårørende i de forskellige faser af patientforløbet? eks. nærmeststående person, dvs. kæreste, ægtefælle, samboende ven</a:t>
            </a:r>
          </a:p>
          <a:p>
            <a:r>
              <a:rPr lang="da-DK" i="1" baseline="0" dirty="0" smtClean="0"/>
              <a:t>Involvere: </a:t>
            </a:r>
            <a:r>
              <a:rPr lang="da-DK" baseline="0" dirty="0" smtClean="0"/>
              <a:t>Orientere om forløb, deltage i </a:t>
            </a:r>
            <a:r>
              <a:rPr lang="da-DK" baseline="0" dirty="0" err="1" smtClean="0"/>
              <a:t>psykoedukation</a:t>
            </a:r>
            <a:r>
              <a:rPr lang="da-DK" baseline="0" dirty="0" smtClean="0"/>
              <a:t>, medvirke i terapi mv.? eks. få pårørende til at hjælpe </a:t>
            </a:r>
            <a:r>
              <a:rPr lang="da-DK" baseline="0" dirty="0" err="1" smtClean="0"/>
              <a:t>pt</a:t>
            </a:r>
            <a:r>
              <a:rPr lang="da-DK" baseline="0" dirty="0" smtClean="0"/>
              <a:t> til at acceptere indlæggelse</a:t>
            </a:r>
          </a:p>
          <a:p>
            <a:endParaRPr lang="da-DK"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Den specificerede problemstilling</a:t>
            </a:r>
            <a:endParaRPr lang="da-DK" dirty="0"/>
          </a:p>
        </p:txBody>
      </p:sp>
      <p:sp>
        <p:nvSpPr>
          <p:cNvPr id="3" name="Pladsholder til indhold 2"/>
          <p:cNvSpPr>
            <a:spLocks noGrp="1"/>
          </p:cNvSpPr>
          <p:nvPr>
            <p:ph idx="1"/>
          </p:nvPr>
        </p:nvSpPr>
        <p:spPr>
          <a:xfrm>
            <a:off x="395536" y="2492896"/>
            <a:ext cx="8229600" cy="2764904"/>
          </a:xfrm>
        </p:spPr>
        <p:txBody>
          <a:bodyPr>
            <a:normAutofit fontScale="92500"/>
          </a:bodyPr>
          <a:lstStyle/>
          <a:p>
            <a:r>
              <a:rPr lang="da-DK" baseline="0" dirty="0" smtClean="0"/>
              <a:t>Hvordan kan man få hjælp af nærmeststående personer til at få en paranoid skizofren patient til at acceptere indlæggelse i en akut situation?</a:t>
            </a:r>
          </a:p>
          <a:p>
            <a:r>
              <a:rPr lang="da-DK" dirty="0" smtClean="0"/>
              <a:t>Overvejelse: Denne formulering er præcis. Er den på et passende niveau eller for snæver?</a:t>
            </a:r>
            <a:endParaRPr lang="da-DK"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Evt. anvendelse af teoribaggrund</a:t>
            </a:r>
            <a:endParaRPr lang="da-DK" dirty="0"/>
          </a:p>
        </p:txBody>
      </p:sp>
      <p:sp>
        <p:nvSpPr>
          <p:cNvPr id="3" name="Pladsholder til indhold 2"/>
          <p:cNvSpPr>
            <a:spLocks noGrp="1"/>
          </p:cNvSpPr>
          <p:nvPr>
            <p:ph idx="1"/>
          </p:nvPr>
        </p:nvSpPr>
        <p:spPr/>
        <p:txBody>
          <a:bodyPr>
            <a:normAutofit fontScale="85000" lnSpcReduction="20000"/>
          </a:bodyPr>
          <a:lstStyle/>
          <a:p>
            <a:r>
              <a:rPr lang="da-DK" dirty="0" smtClean="0"/>
              <a:t>I eksemplet ville man f.eks. kunne anvende </a:t>
            </a:r>
            <a:r>
              <a:rPr lang="da-DK" dirty="0" err="1" smtClean="0"/>
              <a:t>smågruppeteori</a:t>
            </a:r>
            <a:r>
              <a:rPr lang="da-DK" dirty="0" smtClean="0"/>
              <a:t> som hjælp til problemformuleringen</a:t>
            </a:r>
          </a:p>
          <a:p>
            <a:r>
              <a:rPr lang="da-DK" dirty="0" smtClean="0"/>
              <a:t>Der udvikles i </a:t>
            </a:r>
            <a:r>
              <a:rPr lang="da-DK" dirty="0" err="1" smtClean="0"/>
              <a:t>smågrupper</a:t>
            </a:r>
            <a:r>
              <a:rPr lang="da-DK" dirty="0" smtClean="0"/>
              <a:t> typisk ledelsesfunktioner og mere støttende funktioner (hjælper) – hvordan er relationen mellem patienten og den medfølgende pårørende typisk med hensyn til disse roller? Bliver den tilvante </a:t>
            </a:r>
            <a:r>
              <a:rPr lang="da-DK" dirty="0" err="1" smtClean="0"/>
              <a:t>smågruppestruktur</a:t>
            </a:r>
            <a:r>
              <a:rPr lang="da-DK" dirty="0" smtClean="0"/>
              <a:t> ændret ved at patienten nu er i en </a:t>
            </a:r>
            <a:r>
              <a:rPr lang="da-DK" dirty="0" err="1" smtClean="0"/>
              <a:t>one-down-position</a:t>
            </a:r>
            <a:r>
              <a:rPr lang="da-DK" dirty="0" smtClean="0"/>
              <a:t>?</a:t>
            </a:r>
          </a:p>
          <a:p>
            <a:r>
              <a:rPr lang="da-DK" dirty="0" smtClean="0"/>
              <a:t>Dette kan bruges til at se den pårørendes sædvanlige rolle som en medierende faktor i forhold til om vedkommende er en hjælp i indlæggelsessituationen</a:t>
            </a:r>
          </a:p>
          <a:p>
            <a:r>
              <a:rPr lang="da-DK" dirty="0" smtClean="0"/>
              <a:t>En anden mulig teori: </a:t>
            </a:r>
            <a:r>
              <a:rPr lang="da-DK" dirty="0" err="1" smtClean="0"/>
              <a:t>totrinshypotesen</a:t>
            </a:r>
            <a:r>
              <a:rPr lang="da-DK" dirty="0" smtClean="0"/>
              <a:t> for overtalelse</a:t>
            </a:r>
          </a:p>
          <a:p>
            <a:endParaRPr lang="da-DK"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395536" y="2060848"/>
            <a:ext cx="8229600" cy="1143000"/>
          </a:xfrm>
        </p:spPr>
        <p:txBody>
          <a:bodyPr/>
          <a:lstStyle/>
          <a:p>
            <a:r>
              <a:rPr lang="da-DK" dirty="0" smtClean="0"/>
              <a:t>Litteratursøgning</a:t>
            </a:r>
            <a:endParaRPr lang="da-DK"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Litteraturdatabaser</a:t>
            </a:r>
            <a:endParaRPr lang="da-DK" dirty="0"/>
          </a:p>
        </p:txBody>
      </p:sp>
      <p:sp>
        <p:nvSpPr>
          <p:cNvPr id="3" name="Pladsholder til indhold 2"/>
          <p:cNvSpPr>
            <a:spLocks noGrp="1"/>
          </p:cNvSpPr>
          <p:nvPr>
            <p:ph idx="1"/>
          </p:nvPr>
        </p:nvSpPr>
        <p:spPr/>
        <p:txBody>
          <a:bodyPr>
            <a:normAutofit lnSpcReduction="10000"/>
          </a:bodyPr>
          <a:lstStyle/>
          <a:p>
            <a:r>
              <a:rPr lang="da-DK" dirty="0" err="1" smtClean="0"/>
              <a:t>PsychInfo</a:t>
            </a:r>
            <a:endParaRPr lang="da-DK" dirty="0" smtClean="0"/>
          </a:p>
          <a:p>
            <a:r>
              <a:rPr lang="da-DK" dirty="0" err="1" smtClean="0"/>
              <a:t>Scopus</a:t>
            </a:r>
            <a:endParaRPr lang="da-DK" dirty="0" smtClean="0"/>
          </a:p>
          <a:p>
            <a:r>
              <a:rPr lang="da-DK" dirty="0" smtClean="0"/>
              <a:t>Web of Science</a:t>
            </a:r>
          </a:p>
          <a:p>
            <a:r>
              <a:rPr lang="da-DK" dirty="0" err="1" smtClean="0"/>
              <a:t>PsychTESTS</a:t>
            </a:r>
            <a:endParaRPr lang="da-DK" dirty="0" smtClean="0"/>
          </a:p>
          <a:p>
            <a:r>
              <a:rPr lang="da-DK" dirty="0" err="1" smtClean="0"/>
              <a:t>PubMed</a:t>
            </a:r>
            <a:endParaRPr lang="da-DK" dirty="0" smtClean="0"/>
          </a:p>
          <a:p>
            <a:r>
              <a:rPr lang="da-DK" dirty="0" smtClean="0"/>
              <a:t>ERIC</a:t>
            </a:r>
          </a:p>
          <a:p>
            <a:r>
              <a:rPr lang="da-DK" dirty="0" err="1" smtClean="0"/>
              <a:t>Semantic</a:t>
            </a:r>
            <a:r>
              <a:rPr lang="da-DK" dirty="0" smtClean="0"/>
              <a:t> </a:t>
            </a:r>
            <a:r>
              <a:rPr lang="da-DK" dirty="0" err="1" smtClean="0"/>
              <a:t>Scholar</a:t>
            </a:r>
            <a:endParaRPr lang="da-DK" dirty="0" smtClean="0"/>
          </a:p>
          <a:p>
            <a:r>
              <a:rPr lang="da-DK" dirty="0" err="1" smtClean="0"/>
              <a:t>Google</a:t>
            </a:r>
            <a:r>
              <a:rPr lang="da-DK" dirty="0" smtClean="0"/>
              <a:t> </a:t>
            </a:r>
            <a:r>
              <a:rPr lang="da-DK" dirty="0" err="1" smtClean="0"/>
              <a:t>Scholar</a:t>
            </a:r>
            <a:endParaRPr lang="da-DK"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PsychInfo</a:t>
            </a:r>
            <a:endParaRPr lang="da-DK" dirty="0"/>
          </a:p>
        </p:txBody>
      </p:sp>
      <p:sp>
        <p:nvSpPr>
          <p:cNvPr id="3" name="Pladsholder til indhold 2"/>
          <p:cNvSpPr>
            <a:spLocks noGrp="1"/>
          </p:cNvSpPr>
          <p:nvPr>
            <p:ph idx="1"/>
          </p:nvPr>
        </p:nvSpPr>
        <p:spPr/>
        <p:txBody>
          <a:bodyPr>
            <a:normAutofit fontScale="92500" lnSpcReduction="20000"/>
          </a:bodyPr>
          <a:lstStyle/>
          <a:p>
            <a:r>
              <a:rPr lang="da-DK" dirty="0" smtClean="0"/>
              <a:t>Den mest omfattende samling af psykologisk litteratur (over 5 </a:t>
            </a:r>
            <a:r>
              <a:rPr lang="da-DK" dirty="0" err="1" smtClean="0"/>
              <a:t>milioner</a:t>
            </a:r>
            <a:r>
              <a:rPr lang="da-DK" dirty="0" smtClean="0"/>
              <a:t> artikler)</a:t>
            </a:r>
          </a:p>
          <a:p>
            <a:r>
              <a:rPr lang="da-DK" dirty="0" smtClean="0"/>
              <a:t>Licens krævet for at </a:t>
            </a:r>
            <a:r>
              <a:rPr lang="da-DK" dirty="0" err="1" smtClean="0"/>
              <a:t>at</a:t>
            </a:r>
            <a:r>
              <a:rPr lang="da-DK" dirty="0" smtClean="0"/>
              <a:t> bruge databasen</a:t>
            </a:r>
            <a:r>
              <a:rPr lang="da-DK" i="1" dirty="0" smtClean="0"/>
              <a:t>, </a:t>
            </a:r>
            <a:r>
              <a:rPr lang="da-DK" dirty="0" smtClean="0"/>
              <a:t>men kan bruges på stedet på Kgl. Bibliotek (Sorte diamant)</a:t>
            </a:r>
            <a:endParaRPr lang="da-DK" i="1" dirty="0" smtClean="0"/>
          </a:p>
          <a:p>
            <a:r>
              <a:rPr lang="da-DK" dirty="0" smtClean="0"/>
              <a:t>Søgning i den mindre </a:t>
            </a:r>
            <a:r>
              <a:rPr lang="da-DK" i="1" dirty="0" err="1" smtClean="0"/>
              <a:t>PsychArticles</a:t>
            </a:r>
            <a:r>
              <a:rPr lang="da-DK" dirty="0" smtClean="0"/>
              <a:t> fra samme site er gratis</a:t>
            </a:r>
          </a:p>
          <a:p>
            <a:r>
              <a:rPr lang="da-DK" dirty="0" err="1" smtClean="0"/>
              <a:t>Abstract</a:t>
            </a:r>
            <a:r>
              <a:rPr lang="da-DK" dirty="0" smtClean="0"/>
              <a:t> vises</a:t>
            </a:r>
          </a:p>
          <a:p>
            <a:r>
              <a:rPr lang="da-DK" dirty="0" smtClean="0"/>
              <a:t>Når licens krævet for at se fuldtekstresultater markeres det med </a:t>
            </a:r>
            <a:r>
              <a:rPr lang="da-DK" i="1" dirty="0" err="1" smtClean="0"/>
              <a:t>Get</a:t>
            </a:r>
            <a:r>
              <a:rPr lang="da-DK" i="1" dirty="0" smtClean="0"/>
              <a:t> Access</a:t>
            </a:r>
          </a:p>
          <a:p>
            <a:r>
              <a:rPr lang="da-DK" dirty="0" smtClean="0"/>
              <a:t>Gratis fuldtekstresultater markeres med </a:t>
            </a:r>
            <a:r>
              <a:rPr lang="da-DK" i="1" dirty="0" smtClean="0"/>
              <a:t>PDF</a:t>
            </a:r>
            <a:endParaRPr lang="da-DK" i="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Scopus</a:t>
            </a:r>
            <a:endParaRPr lang="da-DK" dirty="0"/>
          </a:p>
        </p:txBody>
      </p:sp>
      <p:sp>
        <p:nvSpPr>
          <p:cNvPr id="3" name="Pladsholder til indhold 2"/>
          <p:cNvSpPr>
            <a:spLocks noGrp="1"/>
          </p:cNvSpPr>
          <p:nvPr>
            <p:ph idx="1"/>
          </p:nvPr>
        </p:nvSpPr>
        <p:spPr/>
        <p:txBody>
          <a:bodyPr/>
          <a:lstStyle/>
          <a:p>
            <a:r>
              <a:rPr lang="da-DK" dirty="0" smtClean="0"/>
              <a:t>Tværfagligt</a:t>
            </a:r>
          </a:p>
          <a:p>
            <a:r>
              <a:rPr lang="da-DK" dirty="0" smtClean="0"/>
              <a:t>Licens</a:t>
            </a:r>
            <a:endParaRPr lang="da-DK"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Web of Science</a:t>
            </a:r>
            <a:endParaRPr lang="da-DK" dirty="0"/>
          </a:p>
        </p:txBody>
      </p:sp>
      <p:sp>
        <p:nvSpPr>
          <p:cNvPr id="3" name="Pladsholder til indhold 2"/>
          <p:cNvSpPr>
            <a:spLocks noGrp="1"/>
          </p:cNvSpPr>
          <p:nvPr>
            <p:ph idx="1"/>
          </p:nvPr>
        </p:nvSpPr>
        <p:spPr/>
        <p:txBody>
          <a:bodyPr/>
          <a:lstStyle/>
          <a:p>
            <a:r>
              <a:rPr lang="da-DK" dirty="0" smtClean="0"/>
              <a:t>Tværfagligt</a:t>
            </a:r>
          </a:p>
          <a:p>
            <a:r>
              <a:rPr lang="da-DK" dirty="0" smtClean="0"/>
              <a:t>Citationssøgning</a:t>
            </a:r>
          </a:p>
          <a:p>
            <a:r>
              <a:rPr lang="da-DK" dirty="0" smtClean="0"/>
              <a:t>Licens</a:t>
            </a:r>
          </a:p>
          <a:p>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Forskningsprotokol - empiri</a:t>
            </a:r>
            <a:endParaRPr lang="da-DK" dirty="0"/>
          </a:p>
        </p:txBody>
      </p:sp>
      <p:sp>
        <p:nvSpPr>
          <p:cNvPr id="4" name="Pladsholder til indhold 3"/>
          <p:cNvSpPr>
            <a:spLocks noGrp="1"/>
          </p:cNvSpPr>
          <p:nvPr>
            <p:ph idx="1"/>
          </p:nvPr>
        </p:nvSpPr>
        <p:spPr>
          <a:xfrm>
            <a:off x="395536" y="1268760"/>
            <a:ext cx="8229600" cy="5328592"/>
          </a:xfrm>
        </p:spPr>
        <p:txBody>
          <a:bodyPr>
            <a:noAutofit/>
          </a:bodyPr>
          <a:lstStyle/>
          <a:p>
            <a:r>
              <a:rPr lang="da-DK" sz="1700" dirty="0" smtClean="0"/>
              <a:t>Indledning </a:t>
            </a:r>
          </a:p>
          <a:p>
            <a:pPr lvl="1"/>
            <a:r>
              <a:rPr lang="da-DK" sz="1700" dirty="0" smtClean="0"/>
              <a:t>Problemstilling</a:t>
            </a:r>
          </a:p>
          <a:p>
            <a:pPr lvl="1"/>
            <a:r>
              <a:rPr lang="da-DK" sz="1700" dirty="0" smtClean="0"/>
              <a:t>Teori, begrebsanalyse</a:t>
            </a:r>
          </a:p>
          <a:p>
            <a:pPr lvl="1"/>
            <a:r>
              <a:rPr lang="da-DK" sz="1700" dirty="0" smtClean="0"/>
              <a:t>Tidligere undersøgelser</a:t>
            </a:r>
          </a:p>
          <a:p>
            <a:pPr lvl="1"/>
            <a:r>
              <a:rPr lang="da-DK" sz="1700" dirty="0" smtClean="0"/>
              <a:t>Formål med nærværende undersøgelse, inkl. hypoteser</a:t>
            </a:r>
          </a:p>
          <a:p>
            <a:r>
              <a:rPr lang="da-DK" sz="1700" dirty="0" smtClean="0"/>
              <a:t>Metodebeskrivelse </a:t>
            </a:r>
          </a:p>
          <a:p>
            <a:pPr lvl="1"/>
            <a:r>
              <a:rPr lang="da-DK" sz="1700" dirty="0" smtClean="0"/>
              <a:t>Sample</a:t>
            </a:r>
          </a:p>
          <a:p>
            <a:pPr lvl="1"/>
            <a:r>
              <a:rPr lang="da-DK" sz="1700" dirty="0" smtClean="0"/>
              <a:t>Målemetoder</a:t>
            </a:r>
          </a:p>
          <a:p>
            <a:pPr lvl="1"/>
            <a:r>
              <a:rPr lang="da-DK" sz="1700" dirty="0" smtClean="0"/>
              <a:t>Undersøgelsesprocedure</a:t>
            </a:r>
          </a:p>
          <a:p>
            <a:pPr lvl="1"/>
            <a:r>
              <a:rPr lang="da-DK" sz="1700" dirty="0" smtClean="0"/>
              <a:t>Databehandling (Statistiske og kvalitative analysemetoder)</a:t>
            </a:r>
          </a:p>
          <a:p>
            <a:pPr lvl="1"/>
            <a:r>
              <a:rPr lang="da-DK" sz="1700" dirty="0" smtClean="0"/>
              <a:t>Tilladelser og etiske overvejelser</a:t>
            </a:r>
          </a:p>
          <a:p>
            <a:r>
              <a:rPr lang="da-DK" sz="1700" dirty="0" smtClean="0"/>
              <a:t>Forskningsorganisation</a:t>
            </a:r>
          </a:p>
          <a:p>
            <a:pPr lvl="1"/>
            <a:r>
              <a:rPr lang="da-DK" sz="1700" dirty="0" smtClean="0"/>
              <a:t>Relation til ydre organer (bestyrelse, ledelse osv.)</a:t>
            </a:r>
          </a:p>
          <a:p>
            <a:pPr lvl="1"/>
            <a:r>
              <a:rPr lang="da-DK" sz="1700" dirty="0" smtClean="0"/>
              <a:t>Intern organisation</a:t>
            </a:r>
          </a:p>
          <a:p>
            <a:pPr lvl="1"/>
            <a:r>
              <a:rPr lang="da-DK" sz="1700" dirty="0" smtClean="0"/>
              <a:t>Arbejdsvejledninger</a:t>
            </a:r>
          </a:p>
          <a:p>
            <a:r>
              <a:rPr lang="da-DK" sz="1700" dirty="0" smtClean="0"/>
              <a:t>Resultater</a:t>
            </a:r>
          </a:p>
          <a:p>
            <a:r>
              <a:rPr lang="da-DK" sz="1700" dirty="0" smtClean="0"/>
              <a:t>Diskussion og </a:t>
            </a:r>
            <a:r>
              <a:rPr lang="da-DK" sz="1700" dirty="0" err="1" smtClean="0"/>
              <a:t>evt</a:t>
            </a:r>
            <a:r>
              <a:rPr lang="da-DK" sz="1700" dirty="0" smtClean="0"/>
              <a:t> konklusion</a:t>
            </a:r>
            <a:endParaRPr lang="da-DK" sz="17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PsychTESTS</a:t>
            </a:r>
            <a:endParaRPr lang="da-DK" dirty="0"/>
          </a:p>
        </p:txBody>
      </p:sp>
      <p:sp>
        <p:nvSpPr>
          <p:cNvPr id="3" name="Pladsholder til indhold 2"/>
          <p:cNvSpPr>
            <a:spLocks noGrp="1"/>
          </p:cNvSpPr>
          <p:nvPr>
            <p:ph idx="1"/>
          </p:nvPr>
        </p:nvSpPr>
        <p:spPr/>
        <p:txBody>
          <a:bodyPr/>
          <a:lstStyle/>
          <a:p>
            <a:r>
              <a:rPr lang="da-DK" dirty="0" smtClean="0"/>
              <a:t>Psykologiske tests</a:t>
            </a:r>
          </a:p>
          <a:p>
            <a:r>
              <a:rPr lang="da-DK" dirty="0" smtClean="0"/>
              <a:t>Ikke artikler</a:t>
            </a:r>
          </a:p>
          <a:p>
            <a:r>
              <a:rPr lang="da-DK" dirty="0" smtClean="0"/>
              <a:t>Licens</a:t>
            </a:r>
            <a:endParaRPr lang="da-DK"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PubMed</a:t>
            </a:r>
            <a:endParaRPr lang="da-DK" dirty="0"/>
          </a:p>
        </p:txBody>
      </p:sp>
      <p:sp>
        <p:nvSpPr>
          <p:cNvPr id="3" name="Pladsholder til indhold 2"/>
          <p:cNvSpPr>
            <a:spLocks noGrp="1"/>
          </p:cNvSpPr>
          <p:nvPr>
            <p:ph idx="1"/>
          </p:nvPr>
        </p:nvSpPr>
        <p:spPr/>
        <p:txBody>
          <a:bodyPr/>
          <a:lstStyle/>
          <a:p>
            <a:r>
              <a:rPr lang="da-DK" dirty="0" smtClean="0"/>
              <a:t>Medicinsk forskning, meget omfattende</a:t>
            </a:r>
          </a:p>
          <a:p>
            <a:r>
              <a:rPr lang="da-DK" dirty="0" smtClean="0"/>
              <a:t>Medicinsk orienteret psykologi</a:t>
            </a:r>
          </a:p>
          <a:p>
            <a:pPr lvl="1"/>
            <a:r>
              <a:rPr lang="da-DK" dirty="0" smtClean="0"/>
              <a:t>Neuropsykologi</a:t>
            </a:r>
          </a:p>
          <a:p>
            <a:pPr lvl="1"/>
            <a:r>
              <a:rPr lang="da-DK" dirty="0" smtClean="0"/>
              <a:t>Psykiatri og psykoterapi</a:t>
            </a:r>
          </a:p>
          <a:p>
            <a:r>
              <a:rPr lang="da-DK" dirty="0" smtClean="0"/>
              <a:t>Gratis at bruge</a:t>
            </a:r>
          </a:p>
          <a:p>
            <a:r>
              <a:rPr lang="da-DK" dirty="0" smtClean="0"/>
              <a:t>Viser </a:t>
            </a:r>
            <a:r>
              <a:rPr lang="da-DK" dirty="0" err="1" smtClean="0"/>
              <a:t>abstracts</a:t>
            </a:r>
            <a:endParaRPr lang="da-DK" dirty="0" smtClean="0"/>
          </a:p>
          <a:p>
            <a:r>
              <a:rPr lang="da-DK" dirty="0" smtClean="0"/>
              <a:t>Finde gratis fuldtekst: Afkryds ’</a:t>
            </a:r>
            <a:r>
              <a:rPr lang="da-DK" dirty="0" err="1" smtClean="0"/>
              <a:t>Free</a:t>
            </a:r>
            <a:r>
              <a:rPr lang="da-DK" dirty="0" smtClean="0"/>
              <a:t> fuld </a:t>
            </a:r>
            <a:r>
              <a:rPr lang="da-DK" dirty="0" err="1" smtClean="0"/>
              <a:t>text</a:t>
            </a:r>
            <a:r>
              <a:rPr lang="da-DK" dirty="0" smtClean="0"/>
              <a:t>’</a:t>
            </a:r>
            <a:endParaRPr lang="da-DK"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ERIC</a:t>
            </a:r>
            <a:endParaRPr lang="da-DK" dirty="0"/>
          </a:p>
        </p:txBody>
      </p:sp>
      <p:sp>
        <p:nvSpPr>
          <p:cNvPr id="3" name="Pladsholder til indhold 2"/>
          <p:cNvSpPr>
            <a:spLocks noGrp="1"/>
          </p:cNvSpPr>
          <p:nvPr>
            <p:ph idx="1"/>
          </p:nvPr>
        </p:nvSpPr>
        <p:spPr/>
        <p:txBody>
          <a:bodyPr/>
          <a:lstStyle/>
          <a:p>
            <a:r>
              <a:rPr lang="da-DK" dirty="0" smtClean="0"/>
              <a:t>Pædagogisk litteratur</a:t>
            </a:r>
          </a:p>
          <a:p>
            <a:r>
              <a:rPr lang="da-DK" dirty="0" smtClean="0"/>
              <a:t>Gratis</a:t>
            </a:r>
            <a:endParaRPr lang="da-DK"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Semantic</a:t>
            </a:r>
            <a:r>
              <a:rPr lang="da-DK" dirty="0" smtClean="0"/>
              <a:t> </a:t>
            </a:r>
            <a:r>
              <a:rPr lang="da-DK" dirty="0" err="1" smtClean="0"/>
              <a:t>Scholar</a:t>
            </a:r>
            <a:endParaRPr lang="da-DK" dirty="0"/>
          </a:p>
        </p:txBody>
      </p:sp>
      <p:sp>
        <p:nvSpPr>
          <p:cNvPr id="3" name="Pladsholder til indhold 2"/>
          <p:cNvSpPr>
            <a:spLocks noGrp="1"/>
          </p:cNvSpPr>
          <p:nvPr>
            <p:ph idx="1"/>
          </p:nvPr>
        </p:nvSpPr>
        <p:spPr/>
        <p:txBody>
          <a:bodyPr/>
          <a:lstStyle/>
          <a:p>
            <a:r>
              <a:rPr lang="da-DK" dirty="0" smtClean="0"/>
              <a:t>Bred søgning inden for videnskaberne</a:t>
            </a:r>
          </a:p>
          <a:p>
            <a:r>
              <a:rPr lang="da-DK" dirty="0" err="1" smtClean="0"/>
              <a:t>AI-metode</a:t>
            </a:r>
            <a:r>
              <a:rPr lang="da-DK" dirty="0" smtClean="0"/>
              <a:t>, </a:t>
            </a:r>
            <a:r>
              <a:rPr lang="da-DK" dirty="0" err="1" smtClean="0"/>
              <a:t>dvs</a:t>
            </a:r>
            <a:r>
              <a:rPr lang="da-DK" dirty="0" smtClean="0"/>
              <a:t> ikke formaliseret kombinationssøgning</a:t>
            </a:r>
          </a:p>
          <a:p>
            <a:r>
              <a:rPr lang="da-DK" dirty="0" smtClean="0"/>
              <a:t>Ikke komplet </a:t>
            </a:r>
          </a:p>
          <a:p>
            <a:r>
              <a:rPr lang="da-DK" dirty="0" smtClean="0"/>
              <a:t>Ingen </a:t>
            </a:r>
            <a:r>
              <a:rPr lang="da-DK" dirty="0" err="1" smtClean="0"/>
              <a:t>thesaurus</a:t>
            </a:r>
            <a:endParaRPr lang="da-DK" dirty="0" smtClean="0"/>
          </a:p>
          <a:p>
            <a:r>
              <a:rPr lang="da-DK" dirty="0" smtClean="0"/>
              <a:t>Gratis</a:t>
            </a:r>
          </a:p>
          <a:p>
            <a:r>
              <a:rPr lang="da-DK" dirty="0" smtClean="0"/>
              <a:t>Finder fuldtekst: Afkryds ’Has PDF’</a:t>
            </a:r>
            <a:endParaRPr lang="da-DK"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Google</a:t>
            </a:r>
            <a:r>
              <a:rPr lang="da-DK" dirty="0" smtClean="0"/>
              <a:t> </a:t>
            </a:r>
            <a:r>
              <a:rPr lang="da-DK" dirty="0" err="1" smtClean="0"/>
              <a:t>Scholar</a:t>
            </a:r>
            <a:endParaRPr lang="da-DK" dirty="0"/>
          </a:p>
        </p:txBody>
      </p:sp>
      <p:sp>
        <p:nvSpPr>
          <p:cNvPr id="3" name="Pladsholder til indhold 2"/>
          <p:cNvSpPr>
            <a:spLocks noGrp="1"/>
          </p:cNvSpPr>
          <p:nvPr>
            <p:ph idx="1"/>
          </p:nvPr>
        </p:nvSpPr>
        <p:spPr/>
        <p:txBody>
          <a:bodyPr/>
          <a:lstStyle/>
          <a:p>
            <a:r>
              <a:rPr lang="da-DK" dirty="0" smtClean="0"/>
              <a:t>Bred søgning</a:t>
            </a:r>
          </a:p>
          <a:p>
            <a:r>
              <a:rPr lang="da-DK" dirty="0" smtClean="0"/>
              <a:t>Ikke kvalitetskontrol af litteratur</a:t>
            </a:r>
          </a:p>
          <a:p>
            <a:r>
              <a:rPr lang="da-DK" dirty="0" smtClean="0"/>
              <a:t>Gratis</a:t>
            </a:r>
            <a:endParaRPr lang="da-DK"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ResearchGate</a:t>
            </a:r>
            <a:endParaRPr lang="da-DK" dirty="0"/>
          </a:p>
        </p:txBody>
      </p:sp>
      <p:sp>
        <p:nvSpPr>
          <p:cNvPr id="3" name="Pladsholder til indhold 2"/>
          <p:cNvSpPr>
            <a:spLocks noGrp="1"/>
          </p:cNvSpPr>
          <p:nvPr>
            <p:ph idx="1"/>
          </p:nvPr>
        </p:nvSpPr>
        <p:spPr/>
        <p:txBody>
          <a:bodyPr/>
          <a:lstStyle/>
          <a:p>
            <a:r>
              <a:rPr lang="da-DK" dirty="0" smtClean="0"/>
              <a:t>Portal for forskere</a:t>
            </a:r>
          </a:p>
          <a:p>
            <a:r>
              <a:rPr lang="da-DK" dirty="0" smtClean="0"/>
              <a:t>Man kan søge efter litteratur og efter forskere</a:t>
            </a:r>
          </a:p>
          <a:p>
            <a:r>
              <a:rPr lang="da-DK" dirty="0" smtClean="0"/>
              <a:t>Man kan skrive til forskere og bede om kopier</a:t>
            </a:r>
          </a:p>
          <a:p>
            <a:r>
              <a:rPr lang="da-DK" dirty="0" smtClean="0"/>
              <a:t>Omfatter kun de forskere der selv melder sig og kun den litteratur de selv lægger på RG</a:t>
            </a:r>
          </a:p>
          <a:p>
            <a:r>
              <a:rPr lang="da-DK" dirty="0" smtClean="0"/>
              <a:t>Man skal oprette gratis konto</a:t>
            </a:r>
            <a:endParaRPr lang="da-DK"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Anvendelse af litteraturbase</a:t>
            </a:r>
            <a:endParaRPr lang="da-DK" dirty="0"/>
          </a:p>
        </p:txBody>
      </p:sp>
      <p:sp>
        <p:nvSpPr>
          <p:cNvPr id="4" name="Pladsholder til indhold 3"/>
          <p:cNvSpPr>
            <a:spLocks noGrp="1"/>
          </p:cNvSpPr>
          <p:nvPr>
            <p:ph idx="1"/>
          </p:nvPr>
        </p:nvSpPr>
        <p:spPr/>
        <p:txBody>
          <a:bodyPr>
            <a:normAutofit fontScale="92500"/>
          </a:bodyPr>
          <a:lstStyle/>
          <a:p>
            <a:r>
              <a:rPr lang="da-DK" dirty="0" err="1" smtClean="0"/>
              <a:t>PsychInfo</a:t>
            </a:r>
            <a:r>
              <a:rPr lang="da-DK" dirty="0" smtClean="0"/>
              <a:t> via </a:t>
            </a:r>
            <a:r>
              <a:rPr lang="da-DK" dirty="0" err="1" smtClean="0"/>
              <a:t>Kgl</a:t>
            </a:r>
            <a:r>
              <a:rPr lang="da-DK" dirty="0" smtClean="0"/>
              <a:t> Bibliotek som eksempel</a:t>
            </a:r>
          </a:p>
          <a:p>
            <a:r>
              <a:rPr lang="da-DK" dirty="0" smtClean="0"/>
              <a:t>Hjælpemidler</a:t>
            </a:r>
          </a:p>
          <a:p>
            <a:pPr lvl="1"/>
            <a:r>
              <a:rPr lang="da-DK" dirty="0" smtClean="0"/>
              <a:t>Engelsk ordbog</a:t>
            </a:r>
          </a:p>
          <a:p>
            <a:pPr lvl="1"/>
            <a:r>
              <a:rPr lang="da-DK" dirty="0" err="1" smtClean="0"/>
              <a:t>Thesaurus</a:t>
            </a:r>
            <a:r>
              <a:rPr lang="da-DK" dirty="0"/>
              <a:t> </a:t>
            </a:r>
            <a:r>
              <a:rPr lang="da-DK" dirty="0" smtClean="0"/>
              <a:t> (findes ikke til </a:t>
            </a:r>
            <a:r>
              <a:rPr lang="da-DK" dirty="0" err="1" smtClean="0"/>
              <a:t>PsychInfo</a:t>
            </a:r>
            <a:r>
              <a:rPr lang="da-DK" dirty="0" smtClean="0"/>
              <a:t> fordi forfatterne bruger egne formuleringer som </a:t>
            </a:r>
            <a:r>
              <a:rPr lang="da-DK" dirty="0" err="1" smtClean="0"/>
              <a:t>keywords</a:t>
            </a:r>
            <a:r>
              <a:rPr lang="da-DK" dirty="0" smtClean="0"/>
              <a:t>)</a:t>
            </a:r>
          </a:p>
          <a:p>
            <a:r>
              <a:rPr lang="da-DK" baseline="0" dirty="0" smtClean="0"/>
              <a:t>thes &lt;søgeordet&gt; </a:t>
            </a:r>
          </a:p>
          <a:p>
            <a:pPr lvl="1"/>
            <a:r>
              <a:rPr lang="da-DK" baseline="0" dirty="0" smtClean="0"/>
              <a:t>giver forskellige nærtstående søgetermer og deres frekvens</a:t>
            </a:r>
          </a:p>
          <a:p>
            <a:r>
              <a:rPr lang="da-DK" dirty="0" smtClean="0"/>
              <a:t>Opret en </a:t>
            </a:r>
            <a:r>
              <a:rPr lang="da-DK" dirty="0" err="1" smtClean="0"/>
              <a:t>log-fil</a:t>
            </a:r>
            <a:r>
              <a:rPr lang="da-DK" dirty="0" smtClean="0"/>
              <a:t> hvor alt hvad du laver nedskrives </a:t>
            </a:r>
            <a:endParaRPr lang="da-DK" baseline="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Søgestrategi</a:t>
            </a:r>
            <a:endParaRPr lang="da-DK" dirty="0"/>
          </a:p>
        </p:txBody>
      </p:sp>
      <p:sp>
        <p:nvSpPr>
          <p:cNvPr id="3" name="Pladsholder til indhold 2"/>
          <p:cNvSpPr>
            <a:spLocks noGrp="1"/>
          </p:cNvSpPr>
          <p:nvPr>
            <p:ph idx="1"/>
          </p:nvPr>
        </p:nvSpPr>
        <p:spPr/>
        <p:txBody>
          <a:bodyPr>
            <a:normAutofit fontScale="85000" lnSpcReduction="20000"/>
          </a:bodyPr>
          <a:lstStyle/>
          <a:p>
            <a:r>
              <a:rPr lang="da-DK" dirty="0" smtClean="0"/>
              <a:t>Relevante søgeord kombineres under </a:t>
            </a:r>
            <a:r>
              <a:rPr lang="da-DK" dirty="0" err="1" smtClean="0"/>
              <a:t>Multi-Field</a:t>
            </a:r>
            <a:r>
              <a:rPr lang="da-DK" dirty="0" smtClean="0"/>
              <a:t> </a:t>
            </a:r>
            <a:r>
              <a:rPr lang="da-DK" dirty="0" err="1" smtClean="0"/>
              <a:t>Search</a:t>
            </a:r>
            <a:endParaRPr lang="da-DK" dirty="0" smtClean="0"/>
          </a:p>
          <a:p>
            <a:r>
              <a:rPr lang="da-DK" dirty="0" smtClean="0"/>
              <a:t>For hvert begreb vælges hvor der skal søges (bl.a. </a:t>
            </a:r>
            <a:r>
              <a:rPr lang="da-DK" dirty="0" err="1" smtClean="0"/>
              <a:t>title</a:t>
            </a:r>
            <a:r>
              <a:rPr lang="da-DK" dirty="0" smtClean="0"/>
              <a:t>, </a:t>
            </a:r>
            <a:r>
              <a:rPr lang="da-DK" dirty="0" err="1" smtClean="0"/>
              <a:t>abstract</a:t>
            </a:r>
            <a:r>
              <a:rPr lang="da-DK" dirty="0" smtClean="0"/>
              <a:t>, </a:t>
            </a:r>
            <a:r>
              <a:rPr lang="da-DK" dirty="0" err="1" smtClean="0"/>
              <a:t>author</a:t>
            </a:r>
            <a:r>
              <a:rPr lang="da-DK" dirty="0" smtClean="0"/>
              <a:t>, all)</a:t>
            </a:r>
          </a:p>
          <a:p>
            <a:r>
              <a:rPr lang="da-DK" dirty="0" smtClean="0"/>
              <a:t>Resultatet vises som en nummereret søgning. Der vises antal fundne referencer og de enkelte referencer med </a:t>
            </a:r>
            <a:r>
              <a:rPr lang="da-DK" dirty="0" err="1" smtClean="0"/>
              <a:t>abstracts</a:t>
            </a:r>
            <a:endParaRPr lang="da-DK" dirty="0" smtClean="0"/>
          </a:p>
          <a:p>
            <a:r>
              <a:rPr lang="da-DK" dirty="0" smtClean="0"/>
              <a:t>I mange tilfælde kan hele artiklen findes</a:t>
            </a:r>
          </a:p>
          <a:p>
            <a:r>
              <a:rPr lang="da-DK" dirty="0" smtClean="0"/>
              <a:t>Nummererede søgninger kan kombineres</a:t>
            </a:r>
          </a:p>
          <a:p>
            <a:r>
              <a:rPr lang="da-DK" dirty="0" smtClean="0"/>
              <a:t>Hele søgningen (</a:t>
            </a:r>
            <a:r>
              <a:rPr lang="da-DK" dirty="0" err="1" smtClean="0"/>
              <a:t>Search</a:t>
            </a:r>
            <a:r>
              <a:rPr lang="da-DK" dirty="0" smtClean="0"/>
              <a:t> </a:t>
            </a:r>
            <a:r>
              <a:rPr lang="da-DK" dirty="0" err="1" smtClean="0"/>
              <a:t>History</a:t>
            </a:r>
            <a:r>
              <a:rPr lang="da-DK" dirty="0" smtClean="0"/>
              <a:t>) kan gemmes (i egen konto som man skal oprette)</a:t>
            </a:r>
            <a:endParaRPr lang="da-DK"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Eksempel</a:t>
            </a:r>
            <a:endParaRPr lang="da-DK" dirty="0"/>
          </a:p>
        </p:txBody>
      </p:sp>
      <p:sp>
        <p:nvSpPr>
          <p:cNvPr id="3" name="Pladsholder til indhold 2"/>
          <p:cNvSpPr>
            <a:spLocks noGrp="1"/>
          </p:cNvSpPr>
          <p:nvPr>
            <p:ph idx="1"/>
          </p:nvPr>
        </p:nvSpPr>
        <p:spPr/>
        <p:txBody>
          <a:bodyPr>
            <a:normAutofit fontScale="92500"/>
          </a:bodyPr>
          <a:lstStyle/>
          <a:p>
            <a:r>
              <a:rPr lang="da-DK" baseline="0" dirty="0" smtClean="0"/>
              <a:t>Hvordan kan man få hjælp af nærmeststående person til at få en paranoid skizofren patient til at acceptere indlæggelse i en akut situation?</a:t>
            </a:r>
          </a:p>
          <a:p>
            <a:r>
              <a:rPr lang="da-DK" dirty="0" smtClean="0"/>
              <a:t>Søgeord:</a:t>
            </a:r>
          </a:p>
          <a:p>
            <a:pPr lvl="1"/>
            <a:r>
              <a:rPr lang="da-DK" dirty="0" err="1"/>
              <a:t>s</a:t>
            </a:r>
            <a:r>
              <a:rPr lang="da-DK" baseline="0" dirty="0" err="1" smtClean="0"/>
              <a:t>chizophren</a:t>
            </a:r>
            <a:r>
              <a:rPr lang="da-DK" baseline="0" dirty="0" smtClean="0"/>
              <a:t>* (</a:t>
            </a:r>
            <a:r>
              <a:rPr lang="da-DK" baseline="0" dirty="0" err="1" smtClean="0"/>
              <a:t>-ic</a:t>
            </a:r>
            <a:r>
              <a:rPr lang="da-DK" baseline="0" dirty="0" smtClean="0"/>
              <a:t>, </a:t>
            </a:r>
            <a:r>
              <a:rPr lang="da-DK" baseline="0" dirty="0" err="1" smtClean="0"/>
              <a:t>-ia</a:t>
            </a:r>
            <a:r>
              <a:rPr lang="da-DK" baseline="0" dirty="0" smtClean="0"/>
              <a:t>)</a:t>
            </a:r>
          </a:p>
          <a:p>
            <a:pPr lvl="1"/>
            <a:r>
              <a:rPr lang="da-DK" baseline="0" dirty="0" err="1" smtClean="0"/>
              <a:t>paran</a:t>
            </a:r>
            <a:r>
              <a:rPr lang="da-DK" baseline="0" dirty="0" smtClean="0"/>
              <a:t>* (</a:t>
            </a:r>
            <a:r>
              <a:rPr lang="da-DK" baseline="0" dirty="0" err="1" smtClean="0"/>
              <a:t>-oia</a:t>
            </a:r>
            <a:r>
              <a:rPr lang="da-DK" baseline="0" dirty="0" smtClean="0"/>
              <a:t>, </a:t>
            </a:r>
            <a:r>
              <a:rPr lang="da-DK" baseline="0" dirty="0" err="1" smtClean="0"/>
              <a:t>-oid</a:t>
            </a:r>
            <a:r>
              <a:rPr lang="da-DK" baseline="0" dirty="0" smtClean="0"/>
              <a:t>)</a:t>
            </a:r>
          </a:p>
          <a:p>
            <a:pPr lvl="1"/>
            <a:r>
              <a:rPr lang="da-DK" baseline="0" dirty="0" smtClean="0"/>
              <a:t>admission procedure</a:t>
            </a:r>
          </a:p>
          <a:p>
            <a:pPr lvl="1"/>
            <a:r>
              <a:rPr lang="da-DK" baseline="0" dirty="0" smtClean="0"/>
              <a:t>relatives</a:t>
            </a:r>
          </a:p>
          <a:p>
            <a:pPr lvl="1"/>
            <a:r>
              <a:rPr lang="da-DK" dirty="0" err="1" smtClean="0"/>
              <a:t>next</a:t>
            </a:r>
            <a:r>
              <a:rPr lang="da-DK" dirty="0" smtClean="0"/>
              <a:t> of </a:t>
            </a:r>
            <a:r>
              <a:rPr lang="da-DK" dirty="0" err="1" smtClean="0"/>
              <a:t>kin</a:t>
            </a:r>
            <a:endParaRPr lang="da-DK"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Søgeordskombinationer</a:t>
            </a:r>
            <a:endParaRPr lang="da-DK" dirty="0"/>
          </a:p>
        </p:txBody>
      </p:sp>
      <p:sp>
        <p:nvSpPr>
          <p:cNvPr id="3" name="Pladsholder til indhold 2"/>
          <p:cNvSpPr>
            <a:spLocks noGrp="1"/>
          </p:cNvSpPr>
          <p:nvPr>
            <p:ph idx="1"/>
          </p:nvPr>
        </p:nvSpPr>
        <p:spPr/>
        <p:txBody>
          <a:bodyPr>
            <a:normAutofit lnSpcReduction="10000"/>
          </a:bodyPr>
          <a:lstStyle/>
          <a:p>
            <a:r>
              <a:rPr lang="da-DK" baseline="0" dirty="0" smtClean="0"/>
              <a:t>Kombinationer med AND</a:t>
            </a:r>
            <a:r>
              <a:rPr lang="da-DK" dirty="0" smtClean="0"/>
              <a:t> og OR</a:t>
            </a:r>
          </a:p>
          <a:p>
            <a:r>
              <a:rPr lang="da-DK" dirty="0" smtClean="0"/>
              <a:t>Der søges over alt i artiklerne</a:t>
            </a:r>
            <a:endParaRPr lang="da-DK" baseline="0" dirty="0" smtClean="0"/>
          </a:p>
          <a:p>
            <a:r>
              <a:rPr lang="da-DK" baseline="0" dirty="0" smtClean="0"/>
              <a:t>patienten:</a:t>
            </a:r>
          </a:p>
          <a:p>
            <a:r>
              <a:rPr lang="da-DK" baseline="0" dirty="0" err="1" smtClean="0"/>
              <a:t>schizophren</a:t>
            </a:r>
            <a:r>
              <a:rPr lang="da-DK" baseline="0" dirty="0" smtClean="0"/>
              <a:t>* AND </a:t>
            </a:r>
            <a:r>
              <a:rPr lang="da-DK" baseline="0" dirty="0" err="1" smtClean="0"/>
              <a:t>paran</a:t>
            </a:r>
            <a:r>
              <a:rPr lang="da-DK" baseline="0" dirty="0" smtClean="0"/>
              <a:t>* </a:t>
            </a:r>
          </a:p>
          <a:p>
            <a:r>
              <a:rPr lang="da-DK" baseline="0" dirty="0" smtClean="0"/>
              <a:t>indlæggelse: </a:t>
            </a:r>
          </a:p>
          <a:p>
            <a:r>
              <a:rPr lang="en-US" dirty="0"/>
              <a:t>a</a:t>
            </a:r>
            <a:r>
              <a:rPr lang="en-US" baseline="0" dirty="0" smtClean="0"/>
              <a:t>dmission</a:t>
            </a:r>
            <a:r>
              <a:rPr lang="en-US" dirty="0" smtClean="0"/>
              <a:t> </a:t>
            </a:r>
            <a:r>
              <a:rPr lang="en-US" dirty="0" err="1" smtClean="0"/>
              <a:t>eller</a:t>
            </a:r>
            <a:r>
              <a:rPr lang="en-US" dirty="0" smtClean="0"/>
              <a:t> </a:t>
            </a:r>
            <a:r>
              <a:rPr lang="en-US" baseline="0" dirty="0" smtClean="0"/>
              <a:t>(admission AND procedure)</a:t>
            </a:r>
          </a:p>
          <a:p>
            <a:r>
              <a:rPr lang="da-DK" baseline="0" dirty="0" smtClean="0"/>
              <a:t>pårørende:</a:t>
            </a:r>
          </a:p>
          <a:p>
            <a:r>
              <a:rPr lang="en-US" baseline="0" dirty="0" smtClean="0"/>
              <a:t>relatives</a:t>
            </a:r>
            <a:r>
              <a:rPr lang="en-US" dirty="0" smtClean="0"/>
              <a:t> </a:t>
            </a:r>
            <a:r>
              <a:rPr lang="en-US" dirty="0" err="1" smtClean="0"/>
              <a:t>eller</a:t>
            </a:r>
            <a:r>
              <a:rPr lang="en-US" baseline="0" dirty="0" smtClean="0"/>
              <a:t> (next AND of AND kin)</a:t>
            </a:r>
            <a:endParaRPr lang="da-DK"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fontScale="90000"/>
          </a:bodyPr>
          <a:lstStyle/>
          <a:p>
            <a:r>
              <a:rPr lang="da-DK" dirty="0" smtClean="0"/>
              <a:t>Forskningsprotokol - litteraturstudium</a:t>
            </a:r>
            <a:endParaRPr lang="da-DK" dirty="0"/>
          </a:p>
        </p:txBody>
      </p:sp>
      <p:sp>
        <p:nvSpPr>
          <p:cNvPr id="4" name="Pladsholder til indhold 3"/>
          <p:cNvSpPr>
            <a:spLocks noGrp="1"/>
          </p:cNvSpPr>
          <p:nvPr>
            <p:ph idx="1"/>
          </p:nvPr>
        </p:nvSpPr>
        <p:spPr>
          <a:xfrm>
            <a:off x="395536" y="1268760"/>
            <a:ext cx="8229600" cy="5328592"/>
          </a:xfrm>
        </p:spPr>
        <p:txBody>
          <a:bodyPr>
            <a:noAutofit/>
          </a:bodyPr>
          <a:lstStyle/>
          <a:p>
            <a:r>
              <a:rPr lang="da-DK" sz="1700" dirty="0" smtClean="0"/>
              <a:t>Indledning </a:t>
            </a:r>
          </a:p>
          <a:p>
            <a:pPr lvl="1"/>
            <a:r>
              <a:rPr lang="da-DK" sz="1700" dirty="0" smtClean="0"/>
              <a:t>Problemstilling</a:t>
            </a:r>
          </a:p>
          <a:p>
            <a:pPr lvl="1"/>
            <a:r>
              <a:rPr lang="da-DK" sz="1700" dirty="0" smtClean="0"/>
              <a:t>Teori, begrebsanalyse</a:t>
            </a:r>
          </a:p>
          <a:p>
            <a:pPr lvl="1"/>
            <a:r>
              <a:rPr lang="da-DK" sz="1700" dirty="0" smtClean="0"/>
              <a:t>Formål med nærværende undersøgelse, inkl. hypoteser</a:t>
            </a:r>
          </a:p>
          <a:p>
            <a:r>
              <a:rPr lang="da-DK" sz="1700" dirty="0" smtClean="0"/>
              <a:t>Metodebeskrivelse </a:t>
            </a:r>
          </a:p>
          <a:p>
            <a:pPr lvl="1"/>
            <a:r>
              <a:rPr lang="da-DK" sz="1700" dirty="0" smtClean="0"/>
              <a:t>Beskrivelse af litteratursøgning , herunder inklusions- og eksklusionskriterier for litteraturvalg </a:t>
            </a:r>
          </a:p>
          <a:p>
            <a:pPr lvl="1"/>
            <a:r>
              <a:rPr lang="da-DK" sz="1700" dirty="0" smtClean="0"/>
              <a:t>Metode til sammenfatning af litteratur (evt. systematiske metoder)</a:t>
            </a:r>
          </a:p>
          <a:p>
            <a:pPr lvl="1"/>
            <a:r>
              <a:rPr lang="da-DK" sz="1700" dirty="0" smtClean="0"/>
              <a:t>(Forskningsorganisation - hvis litteraturstudiet er et samarbejdsprojekt)</a:t>
            </a:r>
          </a:p>
          <a:p>
            <a:pPr lvl="2"/>
            <a:r>
              <a:rPr lang="da-DK" sz="1700" dirty="0" err="1" smtClean="0"/>
              <a:t>Log-fil</a:t>
            </a:r>
            <a:endParaRPr lang="da-DK" sz="1700" dirty="0" smtClean="0"/>
          </a:p>
          <a:p>
            <a:r>
              <a:rPr lang="da-DK" sz="1700" dirty="0" smtClean="0"/>
              <a:t>Resultater</a:t>
            </a:r>
          </a:p>
          <a:p>
            <a:pPr lvl="1"/>
            <a:r>
              <a:rPr lang="da-DK" sz="1700" dirty="0" smtClean="0"/>
              <a:t>Fremstilling af resultaterne af litteratursøgningen (systematisk fremstilling, eller tematisk litteraturgennemgang)</a:t>
            </a:r>
          </a:p>
          <a:p>
            <a:r>
              <a:rPr lang="da-DK" sz="1700" dirty="0" smtClean="0"/>
              <a:t>Diskussion og </a:t>
            </a:r>
            <a:r>
              <a:rPr lang="da-DK" sz="1700" dirty="0" err="1" smtClean="0"/>
              <a:t>evt</a:t>
            </a:r>
            <a:r>
              <a:rPr lang="da-DK" sz="1700" dirty="0" smtClean="0"/>
              <a:t> konklusion</a:t>
            </a:r>
          </a:p>
          <a:p>
            <a:pPr lvl="1"/>
            <a:r>
              <a:rPr lang="da-DK" sz="1700" dirty="0" smtClean="0"/>
              <a:t>Det diskuteres i hvilken grad  de fundne resultater belyser problemstillingen,  hvilke aspekter der ikke  er belyst, forslag til videre litteratursøgning, samt evt. forslag til empiriske undersøgelser af problemstillingen</a:t>
            </a:r>
          </a:p>
          <a:p>
            <a:pPr lvl="1"/>
            <a:r>
              <a:rPr lang="da-DK" sz="1700" dirty="0" smtClean="0"/>
              <a:t>Evt. diskussion af hvorledes de fundne resultater kan anvendes i klinisk praksis</a:t>
            </a:r>
            <a:endParaRPr lang="da-DK" sz="17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Resultater fra de enkelte kombinationer</a:t>
            </a:r>
            <a:endParaRPr lang="da-DK" dirty="0"/>
          </a:p>
        </p:txBody>
      </p:sp>
      <p:sp>
        <p:nvSpPr>
          <p:cNvPr id="3" name="Pladsholder til indhold 2"/>
          <p:cNvSpPr>
            <a:spLocks noGrp="1"/>
          </p:cNvSpPr>
          <p:nvPr>
            <p:ph idx="1"/>
          </p:nvPr>
        </p:nvSpPr>
        <p:spPr/>
        <p:txBody>
          <a:bodyPr>
            <a:normAutofit lnSpcReduction="10000"/>
          </a:bodyPr>
          <a:lstStyle/>
          <a:p>
            <a:r>
              <a:rPr lang="da-DK" baseline="0" dirty="0" smtClean="0"/>
              <a:t>patienten:</a:t>
            </a:r>
          </a:p>
          <a:p>
            <a:r>
              <a:rPr lang="en-US" dirty="0" err="1"/>
              <a:t>s</a:t>
            </a:r>
            <a:r>
              <a:rPr lang="en-US" baseline="0" dirty="0" err="1" smtClean="0"/>
              <a:t>chizophren</a:t>
            </a:r>
            <a:r>
              <a:rPr lang="en-US" baseline="0" dirty="0" smtClean="0"/>
              <a:t>* AND </a:t>
            </a:r>
            <a:r>
              <a:rPr lang="en-US" baseline="0" dirty="0" err="1" smtClean="0"/>
              <a:t>paran</a:t>
            </a:r>
            <a:r>
              <a:rPr lang="en-US" baseline="0" dirty="0" smtClean="0"/>
              <a:t>* 14.234 </a:t>
            </a:r>
            <a:r>
              <a:rPr lang="en-US" baseline="0" dirty="0" err="1" smtClean="0"/>
              <a:t>referencer</a:t>
            </a:r>
            <a:endParaRPr lang="en-US" baseline="0" dirty="0" smtClean="0"/>
          </a:p>
          <a:p>
            <a:r>
              <a:rPr lang="da-DK" baseline="0" dirty="0" smtClean="0"/>
              <a:t>indlæggelse: </a:t>
            </a:r>
          </a:p>
          <a:p>
            <a:r>
              <a:rPr lang="en-US" baseline="0" dirty="0" smtClean="0"/>
              <a:t>admission 36.954 </a:t>
            </a:r>
            <a:r>
              <a:rPr lang="en-US" baseline="0" dirty="0" err="1" smtClean="0"/>
              <a:t>referencer</a:t>
            </a:r>
            <a:endParaRPr lang="en-US" baseline="0" dirty="0" smtClean="0"/>
          </a:p>
          <a:p>
            <a:r>
              <a:rPr lang="en-US" baseline="0" dirty="0" smtClean="0"/>
              <a:t>admission AND procedure 1.601 </a:t>
            </a:r>
            <a:r>
              <a:rPr lang="en-US" baseline="0" dirty="0" err="1" smtClean="0"/>
              <a:t>referencer</a:t>
            </a:r>
            <a:endParaRPr lang="en-US" baseline="0" dirty="0" smtClean="0"/>
          </a:p>
          <a:p>
            <a:r>
              <a:rPr lang="da-DK" baseline="0" dirty="0" smtClean="0"/>
              <a:t>pårørende:</a:t>
            </a:r>
          </a:p>
          <a:p>
            <a:r>
              <a:rPr lang="en-US" baseline="0" dirty="0" smtClean="0"/>
              <a:t>relatives 38.926  </a:t>
            </a:r>
            <a:r>
              <a:rPr lang="en-US" baseline="0" dirty="0" err="1" smtClean="0"/>
              <a:t>referencer</a:t>
            </a:r>
            <a:endParaRPr lang="en-US" baseline="0" dirty="0" smtClean="0"/>
          </a:p>
          <a:p>
            <a:r>
              <a:rPr lang="en-US" baseline="0" dirty="0" smtClean="0"/>
              <a:t>next AND of AND kin 1.339  </a:t>
            </a:r>
            <a:r>
              <a:rPr lang="en-US" baseline="0" dirty="0" err="1" smtClean="0"/>
              <a:t>referencer</a:t>
            </a:r>
            <a:endParaRPr lang="da-DK"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Samlet søgealgoritme</a:t>
            </a:r>
            <a:endParaRPr lang="da-DK" dirty="0"/>
          </a:p>
        </p:txBody>
      </p:sp>
      <p:sp>
        <p:nvSpPr>
          <p:cNvPr id="3" name="Pladsholder til indhold 2"/>
          <p:cNvSpPr>
            <a:spLocks noGrp="1"/>
          </p:cNvSpPr>
          <p:nvPr>
            <p:ph idx="1"/>
          </p:nvPr>
        </p:nvSpPr>
        <p:spPr/>
        <p:txBody>
          <a:bodyPr>
            <a:normAutofit/>
          </a:bodyPr>
          <a:lstStyle/>
          <a:p>
            <a:r>
              <a:rPr lang="da-DK" baseline="0" dirty="0" smtClean="0"/>
              <a:t>De tre nummererede</a:t>
            </a:r>
            <a:r>
              <a:rPr lang="da-DK" dirty="0" smtClean="0"/>
              <a:t> søgninger kombineres:</a:t>
            </a:r>
            <a:endParaRPr lang="da-DK" baseline="0" dirty="0" smtClean="0"/>
          </a:p>
          <a:p>
            <a:r>
              <a:rPr lang="da-DK" dirty="0" err="1" smtClean="0"/>
              <a:t>s</a:t>
            </a:r>
            <a:r>
              <a:rPr lang="da-DK" baseline="0" dirty="0" err="1" smtClean="0"/>
              <a:t>chizophren</a:t>
            </a:r>
            <a:r>
              <a:rPr lang="da-DK" baseline="0" dirty="0" smtClean="0"/>
              <a:t>* AND </a:t>
            </a:r>
            <a:r>
              <a:rPr lang="da-DK" baseline="0" dirty="0" err="1" smtClean="0"/>
              <a:t>paran</a:t>
            </a:r>
            <a:r>
              <a:rPr lang="da-DK" baseline="0" dirty="0" smtClean="0"/>
              <a:t>*</a:t>
            </a:r>
          </a:p>
          <a:p>
            <a:r>
              <a:rPr lang="da-DK" baseline="0" dirty="0" smtClean="0"/>
              <a:t>AND</a:t>
            </a:r>
          </a:p>
          <a:p>
            <a:r>
              <a:rPr lang="da-DK" baseline="0" dirty="0" smtClean="0"/>
              <a:t>admission AND procedure</a:t>
            </a:r>
          </a:p>
          <a:p>
            <a:r>
              <a:rPr lang="da-DK" baseline="0" dirty="0" smtClean="0"/>
              <a:t>AND</a:t>
            </a:r>
          </a:p>
          <a:p>
            <a:r>
              <a:rPr lang="da-DK" dirty="0"/>
              <a:t>r</a:t>
            </a:r>
            <a:r>
              <a:rPr lang="da-DK" baseline="0" dirty="0" smtClean="0"/>
              <a:t>elatives</a:t>
            </a:r>
          </a:p>
          <a:p>
            <a:r>
              <a:rPr lang="da-DK" dirty="0" smtClean="0"/>
              <a:t>Søgningen giver 34 referencer – lidt få</a:t>
            </a:r>
            <a:endParaRPr lang="da-DK"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Overblik over fundne referencer</a:t>
            </a:r>
            <a:endParaRPr lang="da-DK" dirty="0"/>
          </a:p>
        </p:txBody>
      </p:sp>
      <p:sp>
        <p:nvSpPr>
          <p:cNvPr id="3" name="Pladsholder til indhold 2"/>
          <p:cNvSpPr>
            <a:spLocks noGrp="1"/>
          </p:cNvSpPr>
          <p:nvPr>
            <p:ph idx="1"/>
          </p:nvPr>
        </p:nvSpPr>
        <p:spPr/>
        <p:txBody>
          <a:bodyPr/>
          <a:lstStyle/>
          <a:p>
            <a:r>
              <a:rPr lang="da-DK" dirty="0" smtClean="0"/>
              <a:t>De fleste af de 34 fundne referencer er til bøger – som er for omfattende at anskaffe</a:t>
            </a:r>
          </a:p>
          <a:p>
            <a:r>
              <a:rPr lang="da-DK" dirty="0" smtClean="0"/>
              <a:t>Gennemse </a:t>
            </a:r>
            <a:r>
              <a:rPr lang="da-DK" dirty="0" err="1" smtClean="0"/>
              <a:t>abstracts</a:t>
            </a:r>
            <a:r>
              <a:rPr lang="da-DK" dirty="0" smtClean="0"/>
              <a:t> for foreløbig indtryk af relevans</a:t>
            </a:r>
          </a:p>
          <a:p>
            <a:r>
              <a:rPr lang="da-DK" dirty="0" smtClean="0"/>
              <a:t>En enkelt artikel har et interessant </a:t>
            </a:r>
            <a:r>
              <a:rPr lang="da-DK" dirty="0" err="1" smtClean="0"/>
              <a:t>abstract</a:t>
            </a:r>
            <a:endParaRPr lang="da-DK" dirty="0" smtClean="0"/>
          </a:p>
          <a:p>
            <a:r>
              <a:rPr lang="da-DK" dirty="0" smtClean="0"/>
              <a:t>Noter med det samme korrekt reference for de artikler der ser ud til at skulle bruges</a:t>
            </a:r>
            <a:endParaRPr lang="da-DK"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Reference</a:t>
            </a:r>
            <a:endParaRPr lang="da-DK" dirty="0"/>
          </a:p>
        </p:txBody>
      </p:sp>
      <p:sp>
        <p:nvSpPr>
          <p:cNvPr id="3" name="Pladsholder til indhold 2"/>
          <p:cNvSpPr>
            <a:spLocks noGrp="1"/>
          </p:cNvSpPr>
          <p:nvPr>
            <p:ph idx="1"/>
          </p:nvPr>
        </p:nvSpPr>
        <p:spPr/>
        <p:txBody>
          <a:bodyPr>
            <a:normAutofit/>
          </a:bodyPr>
          <a:lstStyle/>
          <a:p>
            <a:r>
              <a:rPr lang="da-DK" dirty="0" err="1" smtClean="0"/>
              <a:t>Mattson</a:t>
            </a:r>
            <a:r>
              <a:rPr lang="da-DK" dirty="0" smtClean="0"/>
              <a:t>, M., </a:t>
            </a:r>
            <a:r>
              <a:rPr lang="da-DK" dirty="0" err="1" smtClean="0"/>
              <a:t>Lawko</a:t>
            </a:r>
            <a:r>
              <a:rPr lang="da-DK" dirty="0" smtClean="0"/>
              <a:t>, S., </a:t>
            </a:r>
            <a:r>
              <a:rPr lang="da-DK" dirty="0" err="1" smtClean="0"/>
              <a:t>Cullberg</a:t>
            </a:r>
            <a:r>
              <a:rPr lang="da-DK" dirty="0" smtClean="0"/>
              <a:t>, J., Olsson, U., Hansson, L. og </a:t>
            </a:r>
            <a:r>
              <a:rPr lang="da-DK" dirty="0" err="1" smtClean="0"/>
              <a:t>Forsell</a:t>
            </a:r>
            <a:r>
              <a:rPr lang="da-DK" dirty="0" smtClean="0"/>
              <a:t>, Y. (2005). </a:t>
            </a:r>
            <a:r>
              <a:rPr lang="da-DK" dirty="0" err="1" smtClean="0"/>
              <a:t>Background</a:t>
            </a:r>
            <a:r>
              <a:rPr lang="da-DK" dirty="0" smtClean="0"/>
              <a:t> factors as determinants of </a:t>
            </a:r>
            <a:r>
              <a:rPr lang="da-DK" dirty="0" err="1" smtClean="0"/>
              <a:t>satisfaction</a:t>
            </a:r>
            <a:r>
              <a:rPr lang="da-DK" dirty="0" smtClean="0"/>
              <a:t> </a:t>
            </a:r>
            <a:r>
              <a:rPr lang="da-DK" dirty="0" err="1" smtClean="0"/>
              <a:t>with</a:t>
            </a:r>
            <a:r>
              <a:rPr lang="da-DK" dirty="0" smtClean="0"/>
              <a:t> </a:t>
            </a:r>
            <a:r>
              <a:rPr lang="da-DK" dirty="0" err="1" smtClean="0"/>
              <a:t>care</a:t>
            </a:r>
            <a:r>
              <a:rPr lang="da-DK" dirty="0" smtClean="0"/>
              <a:t> </a:t>
            </a:r>
            <a:r>
              <a:rPr lang="da-DK" dirty="0" err="1" smtClean="0"/>
              <a:t>among</a:t>
            </a:r>
            <a:r>
              <a:rPr lang="da-DK" dirty="0" smtClean="0"/>
              <a:t> </a:t>
            </a:r>
            <a:r>
              <a:rPr lang="da-DK" dirty="0" err="1" smtClean="0"/>
              <a:t>first-episode</a:t>
            </a:r>
            <a:r>
              <a:rPr lang="da-DK" dirty="0" smtClean="0"/>
              <a:t> </a:t>
            </a:r>
            <a:r>
              <a:rPr lang="da-DK" dirty="0" err="1" smtClean="0"/>
              <a:t>psychosis</a:t>
            </a:r>
            <a:r>
              <a:rPr lang="da-DK" dirty="0" smtClean="0"/>
              <a:t> patients. </a:t>
            </a:r>
            <a:r>
              <a:rPr lang="da-DK" i="1" dirty="0" smtClean="0"/>
              <a:t>Social </a:t>
            </a:r>
            <a:r>
              <a:rPr lang="da-DK" i="1" dirty="0" err="1" smtClean="0"/>
              <a:t>Psychiatry</a:t>
            </a:r>
            <a:r>
              <a:rPr lang="da-DK" i="1" dirty="0" smtClean="0"/>
              <a:t> </a:t>
            </a:r>
            <a:r>
              <a:rPr lang="da-DK" i="1" dirty="0" err="1" smtClean="0"/>
              <a:t>Psychiatric</a:t>
            </a:r>
            <a:r>
              <a:rPr lang="da-DK" i="1" dirty="0" smtClean="0"/>
              <a:t> </a:t>
            </a:r>
            <a:r>
              <a:rPr lang="da-DK" i="1" dirty="0" err="1" smtClean="0"/>
              <a:t>Epidemiology</a:t>
            </a:r>
            <a:r>
              <a:rPr lang="da-DK" i="1" dirty="0" smtClean="0"/>
              <a:t>, 40, </a:t>
            </a:r>
            <a:r>
              <a:rPr lang="da-DK" dirty="0" smtClean="0"/>
              <a:t>749-754.</a:t>
            </a:r>
          </a:p>
          <a:p>
            <a:r>
              <a:rPr lang="da-DK" dirty="0" smtClean="0"/>
              <a:t>Citeres i tekst som (</a:t>
            </a:r>
            <a:r>
              <a:rPr lang="da-DK" dirty="0" err="1" smtClean="0"/>
              <a:t>Mattson</a:t>
            </a:r>
            <a:r>
              <a:rPr lang="da-DK" dirty="0" smtClean="0"/>
              <a:t>, et al., 2005)</a:t>
            </a:r>
          </a:p>
          <a:p>
            <a:r>
              <a:rPr lang="da-DK" dirty="0" smtClean="0"/>
              <a:t>Lav en </a:t>
            </a:r>
            <a:r>
              <a:rPr lang="da-DK" dirty="0" err="1" smtClean="0"/>
              <a:t>referencefil</a:t>
            </a:r>
            <a:endParaRPr lang="da-DK" dirty="0" smtClean="0"/>
          </a:p>
          <a:p>
            <a:endParaRPr lang="da-DK"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Et </a:t>
            </a:r>
            <a:r>
              <a:rPr lang="da-DK" dirty="0" err="1" smtClean="0"/>
              <a:t>abstract</a:t>
            </a:r>
            <a:r>
              <a:rPr lang="da-DK" dirty="0" smtClean="0"/>
              <a:t>: </a:t>
            </a:r>
            <a:r>
              <a:rPr lang="da-DK" dirty="0" err="1" smtClean="0"/>
              <a:t>Mattson</a:t>
            </a:r>
            <a:r>
              <a:rPr lang="da-DK" dirty="0" smtClean="0"/>
              <a:t> (2005)</a:t>
            </a:r>
            <a:endParaRPr lang="da-DK" dirty="0"/>
          </a:p>
        </p:txBody>
      </p:sp>
      <p:sp>
        <p:nvSpPr>
          <p:cNvPr id="3" name="Pladsholder til indhold 2"/>
          <p:cNvSpPr>
            <a:spLocks noGrp="1"/>
          </p:cNvSpPr>
          <p:nvPr>
            <p:ph idx="1"/>
          </p:nvPr>
        </p:nvSpPr>
        <p:spPr>
          <a:xfrm>
            <a:off x="457200" y="1600200"/>
            <a:ext cx="8229600" cy="4997152"/>
          </a:xfrm>
        </p:spPr>
        <p:txBody>
          <a:bodyPr>
            <a:normAutofit fontScale="62500" lnSpcReduction="20000"/>
          </a:bodyPr>
          <a:lstStyle/>
          <a:p>
            <a:r>
              <a:rPr lang="en-US" baseline="0" dirty="0" smtClean="0"/>
              <a:t>Objective To evaluate the impact of demographic and psychosocial background factors and psychiatric and functional status before and at admission on the patients' satisfaction with care (PSC) among </a:t>
            </a:r>
            <a:r>
              <a:rPr lang="en-US" baseline="0" dirty="0" err="1" smtClean="0"/>
              <a:t>first_episode</a:t>
            </a:r>
            <a:r>
              <a:rPr lang="en-US" baseline="0" dirty="0" smtClean="0"/>
              <a:t> psychosis (FEP) patients. Method One year after entering the Parachute Project, 134 FEP patients completed a patient satisfaction questionnaire. The association with demographic and psychosocial background factors, together with psychiatric and functional status before and after admission, was </a:t>
            </a:r>
            <a:r>
              <a:rPr lang="en-US" baseline="0" dirty="0" err="1" smtClean="0"/>
              <a:t>analysed</a:t>
            </a:r>
            <a:r>
              <a:rPr lang="en-US" baseline="0" dirty="0" smtClean="0"/>
              <a:t>. Results </a:t>
            </a:r>
            <a:r>
              <a:rPr lang="en-US" baseline="0" dirty="0" err="1" smtClean="0"/>
              <a:t>Twenty_nine</a:t>
            </a:r>
            <a:r>
              <a:rPr lang="en-US" baseline="0" dirty="0" smtClean="0"/>
              <a:t> per cent of the variance of PSC was explained by factors such as educational level, social network, duration of untreated psychosis (DUP) and Global Assessment of Functioning (GAF) the year prior to onset. Negative symptoms and lack of hope at admission were also predictors of PSC. The strongest predictor was DUP. Conclusion Affecting the public knowledge in psychiatric problems and psychiatric treatment, together with early intervention strategies aiming to decrease the </a:t>
            </a:r>
            <a:r>
              <a:rPr lang="en-US" baseline="0" dirty="0" err="1" smtClean="0"/>
              <a:t>prodromal</a:t>
            </a:r>
            <a:r>
              <a:rPr lang="en-US" baseline="0" dirty="0" smtClean="0"/>
              <a:t> and DUP period among FEP patients, can positively influence the patients' experience of given care. By increasing the knowledge of available psychiatric treatment, the sense of powerlessness might decrease among the affected persons, and the possibility of early help seeking might increase.</a:t>
            </a:r>
            <a:endParaRPr lang="da-DK"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Vurdering af relevansen</a:t>
            </a:r>
            <a:endParaRPr lang="da-DK" dirty="0"/>
          </a:p>
        </p:txBody>
      </p:sp>
      <p:sp>
        <p:nvSpPr>
          <p:cNvPr id="3" name="Pladsholder til indhold 2"/>
          <p:cNvSpPr>
            <a:spLocks noGrp="1"/>
          </p:cNvSpPr>
          <p:nvPr>
            <p:ph idx="1"/>
          </p:nvPr>
        </p:nvSpPr>
        <p:spPr/>
        <p:txBody>
          <a:bodyPr>
            <a:normAutofit lnSpcReduction="10000"/>
          </a:bodyPr>
          <a:lstStyle/>
          <a:p>
            <a:r>
              <a:rPr lang="da-DK" baseline="0" dirty="0" smtClean="0"/>
              <a:t>Artiklen handler (som man ofte finder) ikke lige om det min</a:t>
            </a:r>
            <a:r>
              <a:rPr lang="da-DK" dirty="0" smtClean="0"/>
              <a:t> problemformulering handler om</a:t>
            </a:r>
            <a:r>
              <a:rPr lang="da-DK" baseline="0" dirty="0" smtClean="0"/>
              <a:t>. Den handler om hvilke baggrundsfaktorer der er af betydning for patienttilfredshed. Men herunder er oplysninger som alligevel kan være relevante. Eksempelvis resultater vedrørende sammenhænge mellem på den ene side patienttilfredshed og på den anden faktorer som tidlig intervention og kontakt med venner.</a:t>
            </a:r>
            <a:endParaRPr lang="da-DK"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Genvurdere søgestrategien 1</a:t>
            </a:r>
            <a:endParaRPr lang="da-DK" dirty="0"/>
          </a:p>
        </p:txBody>
      </p:sp>
      <p:sp>
        <p:nvSpPr>
          <p:cNvPr id="3" name="Pladsholder til indhold 2"/>
          <p:cNvSpPr>
            <a:spLocks noGrp="1"/>
          </p:cNvSpPr>
          <p:nvPr>
            <p:ph idx="1"/>
          </p:nvPr>
        </p:nvSpPr>
        <p:spPr/>
        <p:txBody>
          <a:bodyPr>
            <a:normAutofit lnSpcReduction="10000"/>
          </a:bodyPr>
          <a:lstStyle/>
          <a:p>
            <a:r>
              <a:rPr lang="da-DK" baseline="0" dirty="0" smtClean="0"/>
              <a:t>Der er for få referencer:</a:t>
            </a:r>
          </a:p>
          <a:p>
            <a:r>
              <a:rPr lang="da-DK" baseline="0" dirty="0" smtClean="0"/>
              <a:t>Søgekriterierne må ændres eller udvides:</a:t>
            </a:r>
          </a:p>
          <a:p>
            <a:r>
              <a:rPr lang="da-DK" baseline="0" dirty="0" smtClean="0"/>
              <a:t>Forsøge:</a:t>
            </a:r>
            <a:r>
              <a:rPr lang="da-DK" dirty="0" smtClean="0"/>
              <a:t> </a:t>
            </a:r>
            <a:r>
              <a:rPr lang="da-DK" baseline="0" dirty="0" smtClean="0"/>
              <a:t>I stedet for admission AND procedure, så blot admission, men nu kun søge i </a:t>
            </a:r>
            <a:r>
              <a:rPr lang="da-DK" baseline="0" dirty="0" err="1" smtClean="0"/>
              <a:t>abstract</a:t>
            </a:r>
            <a:r>
              <a:rPr lang="da-DK" baseline="0" dirty="0" smtClean="0"/>
              <a:t> kombineret med relatives i </a:t>
            </a:r>
            <a:r>
              <a:rPr lang="da-DK" baseline="0" dirty="0" err="1" smtClean="0"/>
              <a:t>abstract</a:t>
            </a:r>
            <a:r>
              <a:rPr lang="da-DK" dirty="0"/>
              <a:t> </a:t>
            </a:r>
            <a:r>
              <a:rPr lang="da-DK" dirty="0" smtClean="0"/>
              <a:t>fordi artiklerne så må formodes at centrere mere på indlæggelse og pårørende</a:t>
            </a:r>
            <a:endParaRPr lang="da-DK" baseline="0" dirty="0" smtClean="0"/>
          </a:p>
          <a:p>
            <a:r>
              <a:rPr lang="da-DK" dirty="0" smtClean="0"/>
              <a:t>Dette giver kun 6 referencer, men måske er de mere relevante?</a:t>
            </a:r>
            <a:endParaRPr lang="da-DK"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Genvurdere søgestrategien 2</a:t>
            </a:r>
            <a:endParaRPr lang="da-DK" dirty="0"/>
          </a:p>
        </p:txBody>
      </p:sp>
      <p:sp>
        <p:nvSpPr>
          <p:cNvPr id="3" name="Pladsholder til indhold 2"/>
          <p:cNvSpPr>
            <a:spLocks noGrp="1"/>
          </p:cNvSpPr>
          <p:nvPr>
            <p:ph idx="1"/>
          </p:nvPr>
        </p:nvSpPr>
        <p:spPr/>
        <p:txBody>
          <a:bodyPr>
            <a:normAutofit lnSpcReduction="10000"/>
          </a:bodyPr>
          <a:lstStyle/>
          <a:p>
            <a:r>
              <a:rPr lang="da-DK" baseline="0" dirty="0" smtClean="0"/>
              <a:t>Udvide så der søges på alle typer skizofrene i hele artiklen kombineret med relatives og admission, som kun søges i </a:t>
            </a:r>
            <a:r>
              <a:rPr lang="da-DK" baseline="0" dirty="0" err="1" smtClean="0"/>
              <a:t>abstract</a:t>
            </a:r>
            <a:endParaRPr lang="da-DK" baseline="0" dirty="0" smtClean="0"/>
          </a:p>
          <a:p>
            <a:r>
              <a:rPr lang="da-DK" baseline="0" dirty="0" smtClean="0"/>
              <a:t>Dette giver 85 referencer. Et mere rimeligt antal (fordi en del af dem nok er irrelevante).</a:t>
            </a:r>
          </a:p>
          <a:p>
            <a:r>
              <a:rPr lang="da-DK" baseline="0" dirty="0" smtClean="0"/>
              <a:t>En del handler om depressive - det er fordi vi ikke har begrænset skizofreni til </a:t>
            </a:r>
            <a:r>
              <a:rPr lang="da-DK" baseline="0" dirty="0" err="1" smtClean="0"/>
              <a:t>abstract</a:t>
            </a:r>
            <a:r>
              <a:rPr lang="da-DK" baseline="0" dirty="0" smtClean="0"/>
              <a:t>, men bare det nævnes et sted i artiklen, vil den blive valgt.</a:t>
            </a:r>
            <a:endParaRPr lang="da-DK"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Revidere søgeordene</a:t>
            </a:r>
            <a:endParaRPr lang="da-DK" dirty="0"/>
          </a:p>
        </p:txBody>
      </p:sp>
      <p:sp>
        <p:nvSpPr>
          <p:cNvPr id="3" name="Pladsholder til indhold 2"/>
          <p:cNvSpPr>
            <a:spLocks noGrp="1"/>
          </p:cNvSpPr>
          <p:nvPr>
            <p:ph idx="1"/>
          </p:nvPr>
        </p:nvSpPr>
        <p:spPr/>
        <p:txBody>
          <a:bodyPr>
            <a:normAutofit fontScale="92500" lnSpcReduction="20000"/>
          </a:bodyPr>
          <a:lstStyle/>
          <a:p>
            <a:r>
              <a:rPr lang="da-DK" baseline="0" dirty="0" smtClean="0"/>
              <a:t>Da de fundne referencer, der nu faktisk inddrager noget om pårørende, mere indeholder noget om patientsymptomernes </a:t>
            </a:r>
            <a:r>
              <a:rPr lang="da-DK" baseline="0" dirty="0" err="1" smtClean="0"/>
              <a:t>indvirken</a:t>
            </a:r>
            <a:r>
              <a:rPr lang="da-DK" baseline="0" dirty="0" smtClean="0"/>
              <a:t> på de pårørende, kan det være en ide direkte at søge på noget med hjælp/støtte</a:t>
            </a:r>
          </a:p>
          <a:p>
            <a:r>
              <a:rPr lang="en-US" dirty="0" err="1" smtClean="0"/>
              <a:t>Sø</a:t>
            </a:r>
            <a:r>
              <a:rPr lang="en-US" baseline="0" dirty="0" err="1" smtClean="0"/>
              <a:t>gning</a:t>
            </a:r>
            <a:r>
              <a:rPr lang="en-US" baseline="0" dirty="0" smtClean="0"/>
              <a:t> </a:t>
            </a:r>
            <a:r>
              <a:rPr lang="en-US" baseline="0" dirty="0" err="1" smtClean="0"/>
              <a:t>på</a:t>
            </a:r>
            <a:r>
              <a:rPr lang="en-US" baseline="0" dirty="0" smtClean="0"/>
              <a:t> relatives AND support (2.529 </a:t>
            </a:r>
            <a:r>
              <a:rPr lang="en-US" baseline="0" dirty="0" err="1" smtClean="0"/>
              <a:t>referencer</a:t>
            </a:r>
            <a:r>
              <a:rPr lang="en-US" baseline="0" dirty="0" smtClean="0"/>
              <a:t>)</a:t>
            </a:r>
          </a:p>
          <a:p>
            <a:r>
              <a:rPr lang="da-DK" baseline="0" dirty="0" smtClean="0"/>
              <a:t>Kombineret med skizofren*, nu kun i </a:t>
            </a:r>
            <a:r>
              <a:rPr lang="da-DK" baseline="0" dirty="0" err="1" smtClean="0"/>
              <a:t>abstract</a:t>
            </a:r>
            <a:r>
              <a:rPr lang="da-DK" dirty="0" smtClean="0"/>
              <a:t>: Det giver</a:t>
            </a:r>
            <a:r>
              <a:rPr lang="da-DK" baseline="0" dirty="0" smtClean="0"/>
              <a:t> 331 referencer. Rimeligt antal, og her er nogle relevante referencer, men måske stadig ikke nogen der direkte besvarer spørgsmålet!</a:t>
            </a:r>
            <a:endParaRPr lang="da-DK"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En mulighed: søge ud fra de fundne artiklers </a:t>
            </a:r>
            <a:r>
              <a:rPr lang="da-DK" dirty="0" err="1" smtClean="0"/>
              <a:t>keywords</a:t>
            </a:r>
            <a:endParaRPr lang="da-DK" dirty="0"/>
          </a:p>
        </p:txBody>
      </p:sp>
      <p:sp>
        <p:nvSpPr>
          <p:cNvPr id="3" name="Pladsholder til indhold 2"/>
          <p:cNvSpPr>
            <a:spLocks noGrp="1"/>
          </p:cNvSpPr>
          <p:nvPr>
            <p:ph idx="1"/>
          </p:nvPr>
        </p:nvSpPr>
        <p:spPr/>
        <p:txBody>
          <a:bodyPr/>
          <a:lstStyle/>
          <a:p>
            <a:r>
              <a:rPr lang="da-DK" dirty="0" smtClean="0"/>
              <a:t>Hvis vi ville arbejde videre ud fra </a:t>
            </a:r>
            <a:r>
              <a:rPr lang="da-DK" dirty="0" err="1" smtClean="0"/>
              <a:t>Mattsons</a:t>
            </a:r>
            <a:r>
              <a:rPr lang="da-DK" dirty="0" smtClean="0"/>
              <a:t> artikel, kunne vi bruge nogle af de </a:t>
            </a:r>
            <a:r>
              <a:rPr lang="da-DK" dirty="0" err="1" smtClean="0"/>
              <a:t>keywords</a:t>
            </a:r>
            <a:r>
              <a:rPr lang="da-DK" dirty="0" smtClean="0"/>
              <a:t> han har angivet:</a:t>
            </a:r>
          </a:p>
          <a:p>
            <a:r>
              <a:rPr lang="en-US" baseline="0" dirty="0" smtClean="0"/>
              <a:t>patient satisfaction with care – </a:t>
            </a:r>
            <a:r>
              <a:rPr lang="en-US" baseline="0" dirty="0" err="1" smtClean="0"/>
              <a:t>firstepisode</a:t>
            </a:r>
            <a:r>
              <a:rPr lang="en-US" baseline="0" dirty="0" smtClean="0"/>
              <a:t> psychosis – background factors – </a:t>
            </a:r>
            <a:r>
              <a:rPr lang="en-US" baseline="0" dirty="0" err="1" smtClean="0"/>
              <a:t>sociodemographic</a:t>
            </a:r>
            <a:r>
              <a:rPr lang="en-US" baseline="0" dirty="0" smtClean="0"/>
              <a:t> factors – determinants – schizophrenia</a:t>
            </a:r>
            <a:endParaRPr lang="da-DK"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Forskningsprotokollen som styringsredskab</a:t>
            </a:r>
            <a:endParaRPr lang="da-DK" dirty="0"/>
          </a:p>
        </p:txBody>
      </p:sp>
      <p:sp>
        <p:nvSpPr>
          <p:cNvPr id="3" name="Pladsholder til indhold 2"/>
          <p:cNvSpPr>
            <a:spLocks noGrp="1"/>
          </p:cNvSpPr>
          <p:nvPr>
            <p:ph idx="1"/>
          </p:nvPr>
        </p:nvSpPr>
        <p:spPr/>
        <p:txBody>
          <a:bodyPr>
            <a:normAutofit fontScale="85000" lnSpcReduction="10000"/>
          </a:bodyPr>
          <a:lstStyle/>
          <a:p>
            <a:r>
              <a:rPr lang="da-DK" dirty="0" smtClean="0"/>
              <a:t>Forskningsprotokollen bruges af og til som en ’fin’ tekst som vises frem, men ikke bruges. Den kan imidlertid bruges som selve styringsredskabet for forskningsprocessen</a:t>
            </a:r>
          </a:p>
          <a:p>
            <a:r>
              <a:rPr lang="da-DK" dirty="0" smtClean="0"/>
              <a:t>Starte en fil med punkterne fra forskningsprotokollen</a:t>
            </a:r>
          </a:p>
          <a:p>
            <a:r>
              <a:rPr lang="da-DK" dirty="0" smtClean="0"/>
              <a:t>Denne fil bliver efterhånden til selve opgaven, hvor punkterne fra forskningsprotokollen, </a:t>
            </a:r>
            <a:r>
              <a:rPr lang="da-DK" dirty="0" err="1" smtClean="0"/>
              <a:t>evt</a:t>
            </a:r>
            <a:r>
              <a:rPr lang="da-DK" dirty="0" smtClean="0"/>
              <a:t> med justeringer, bliver overskrifterne i opgaven</a:t>
            </a:r>
          </a:p>
          <a:p>
            <a:r>
              <a:rPr lang="da-DK" dirty="0" smtClean="0"/>
              <a:t>Teksten i denne fil justeres løbende efterhånden som opgaven udvikles og ændres (</a:t>
            </a:r>
            <a:r>
              <a:rPr lang="da-DK" dirty="0" err="1" smtClean="0"/>
              <a:t>JanIvanouw_Opgave</a:t>
            </a:r>
            <a:r>
              <a:rPr lang="da-DK" dirty="0" smtClean="0"/>
              <a:t>)</a:t>
            </a:r>
            <a:endParaRPr lang="da-DK"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Tilbageskruningsmetoden</a:t>
            </a:r>
            <a:endParaRPr lang="da-DK" dirty="0"/>
          </a:p>
        </p:txBody>
      </p:sp>
      <p:sp>
        <p:nvSpPr>
          <p:cNvPr id="3" name="Pladsholder til indhold 2"/>
          <p:cNvSpPr>
            <a:spLocks noGrp="1"/>
          </p:cNvSpPr>
          <p:nvPr>
            <p:ph idx="1"/>
          </p:nvPr>
        </p:nvSpPr>
        <p:spPr/>
        <p:txBody>
          <a:bodyPr/>
          <a:lstStyle/>
          <a:p>
            <a:r>
              <a:rPr lang="da-DK" dirty="0" smtClean="0"/>
              <a:t>Har man fundet en central artikel, kan man se på hvilken litteratur artiklen citerer, og finde dem frem</a:t>
            </a:r>
          </a:p>
          <a:p>
            <a:r>
              <a:rPr lang="da-DK" dirty="0" smtClean="0"/>
              <a:t>Imidlertid kommer man derved tilbage i tiden, og hvis man gentager processen, kommer man længere og længere bagud – tilbageskruning</a:t>
            </a:r>
            <a:endParaRPr lang="da-DK"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Senere citeringer</a:t>
            </a:r>
            <a:endParaRPr lang="da-DK" dirty="0"/>
          </a:p>
        </p:txBody>
      </p:sp>
      <p:sp>
        <p:nvSpPr>
          <p:cNvPr id="3" name="Pladsholder til indhold 2"/>
          <p:cNvSpPr>
            <a:spLocks noGrp="1"/>
          </p:cNvSpPr>
          <p:nvPr>
            <p:ph idx="1"/>
          </p:nvPr>
        </p:nvSpPr>
        <p:spPr/>
        <p:txBody>
          <a:bodyPr/>
          <a:lstStyle/>
          <a:p>
            <a:r>
              <a:rPr lang="da-DK" dirty="0" smtClean="0"/>
              <a:t>For at supplere tilbageskruning kan man også fokusere fremadrettet</a:t>
            </a:r>
          </a:p>
          <a:p>
            <a:r>
              <a:rPr lang="da-DK" dirty="0" smtClean="0"/>
              <a:t>Har man fundet en central artikel som er nogle år gammel, kan man søge efter senere artikler som har citeret denne tidligere artikel</a:t>
            </a:r>
          </a:p>
          <a:p>
            <a:r>
              <a:rPr lang="da-DK" dirty="0" smtClean="0"/>
              <a:t>I nogle tilfælde handler disse nyere citerende artikler om noget andet, men man kan også finde </a:t>
            </a:r>
            <a:r>
              <a:rPr lang="da-DK" dirty="0" err="1" smtClean="0"/>
              <a:t>forskningslinier</a:t>
            </a:r>
            <a:r>
              <a:rPr lang="da-DK" dirty="0" smtClean="0"/>
              <a:t> der fortsætter til nutiden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Gentænke spørgsmålet</a:t>
            </a:r>
            <a:endParaRPr lang="da-DK" dirty="0"/>
          </a:p>
        </p:txBody>
      </p:sp>
      <p:sp>
        <p:nvSpPr>
          <p:cNvPr id="3" name="Pladsholder til indhold 2"/>
          <p:cNvSpPr>
            <a:spLocks noGrp="1"/>
          </p:cNvSpPr>
          <p:nvPr>
            <p:ph idx="1"/>
          </p:nvPr>
        </p:nvSpPr>
        <p:spPr/>
        <p:txBody>
          <a:bodyPr/>
          <a:lstStyle/>
          <a:p>
            <a:r>
              <a:rPr lang="da-DK" baseline="0" dirty="0" smtClean="0"/>
              <a:t>En anden mulighed er at ændre på spørgsmålet:</a:t>
            </a:r>
          </a:p>
          <a:p>
            <a:r>
              <a:rPr lang="da-DK" baseline="0" dirty="0" smtClean="0"/>
              <a:t>Se igen på det oprindelige spørgsmål og hvordan man specificerede det. Måske kan man specificere det på en anden måde hvor der er mere litteratur som kan svare på det</a:t>
            </a:r>
          </a:p>
          <a:p>
            <a:r>
              <a:rPr lang="da-DK" dirty="0" smtClean="0"/>
              <a:t>Måske var min oprindelige specificerede problemstilling faktisk for snæver!</a:t>
            </a:r>
            <a:endParaRPr lang="da-DK"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7544" y="1916832"/>
            <a:ext cx="8229600" cy="1143000"/>
          </a:xfrm>
        </p:spPr>
        <p:txBody>
          <a:bodyPr>
            <a:normAutofit fontScale="90000"/>
          </a:bodyPr>
          <a:lstStyle/>
          <a:p>
            <a:r>
              <a:rPr lang="da-DK" dirty="0" smtClean="0"/>
              <a:t>Organisering af indsamlede forskningsartikler</a:t>
            </a:r>
            <a:endParaRPr lang="da-DK"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Egen selvudviklede metode </a:t>
            </a:r>
            <a:endParaRPr lang="da-DK" dirty="0"/>
          </a:p>
        </p:txBody>
      </p:sp>
      <p:sp>
        <p:nvSpPr>
          <p:cNvPr id="4" name="Pladsholder til indhold 3"/>
          <p:cNvSpPr>
            <a:spLocks noGrp="1"/>
          </p:cNvSpPr>
          <p:nvPr>
            <p:ph idx="1"/>
          </p:nvPr>
        </p:nvSpPr>
        <p:spPr/>
        <p:txBody>
          <a:bodyPr>
            <a:normAutofit fontScale="92500"/>
          </a:bodyPr>
          <a:lstStyle/>
          <a:p>
            <a:r>
              <a:rPr lang="da-DK" dirty="0" smtClean="0"/>
              <a:t>Man henter artikler som filer</a:t>
            </a:r>
          </a:p>
          <a:p>
            <a:r>
              <a:rPr lang="da-DK" dirty="0" smtClean="0"/>
              <a:t>Man giver filerne navne efter eget system</a:t>
            </a:r>
          </a:p>
          <a:p>
            <a:r>
              <a:rPr lang="da-DK" dirty="0" smtClean="0"/>
              <a:t>Man gemmer artikler i en eller flere mapper med navne man selv vælger</a:t>
            </a:r>
          </a:p>
          <a:p>
            <a:r>
              <a:rPr lang="da-DK" dirty="0" smtClean="0"/>
              <a:t>Man prøver at holde overblikket i hovedet</a:t>
            </a:r>
          </a:p>
          <a:p>
            <a:r>
              <a:rPr lang="da-DK" dirty="0" smtClean="0"/>
              <a:t>Fordel: Enkel metode – velegnet til kortere projekter</a:t>
            </a:r>
          </a:p>
          <a:p>
            <a:r>
              <a:rPr lang="da-DK" dirty="0" smtClean="0"/>
              <a:t>Ulempe: Man glemmer systemet på længere sigt</a:t>
            </a:r>
            <a:endParaRPr lang="da-DK"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Alternativ metode: </a:t>
            </a:r>
            <a:r>
              <a:rPr lang="da-DK" dirty="0" err="1" smtClean="0"/>
              <a:t>Zotero</a:t>
            </a:r>
            <a:endParaRPr lang="da-DK" dirty="0"/>
          </a:p>
        </p:txBody>
      </p:sp>
      <p:sp>
        <p:nvSpPr>
          <p:cNvPr id="3" name="Pladsholder til indhold 2"/>
          <p:cNvSpPr>
            <a:spLocks noGrp="1"/>
          </p:cNvSpPr>
          <p:nvPr>
            <p:ph idx="1"/>
          </p:nvPr>
        </p:nvSpPr>
        <p:spPr/>
        <p:txBody>
          <a:bodyPr>
            <a:normAutofit fontScale="92500"/>
          </a:bodyPr>
          <a:lstStyle/>
          <a:p>
            <a:r>
              <a:rPr lang="da-DK" dirty="0" smtClean="0"/>
              <a:t>Gratisprogrammet </a:t>
            </a:r>
            <a:r>
              <a:rPr lang="da-DK" dirty="0" err="1" smtClean="0"/>
              <a:t>Zotero</a:t>
            </a:r>
            <a:r>
              <a:rPr lang="da-DK" dirty="0" smtClean="0"/>
              <a:t> kan bruges til at samle og organisere artikler og man kan inkludere selve teksten, så man kan hente dem frem og læse</a:t>
            </a:r>
          </a:p>
          <a:p>
            <a:r>
              <a:rPr lang="da-DK" dirty="0" smtClean="0"/>
              <a:t>Man kan tilføje noter til artiklerne </a:t>
            </a:r>
          </a:p>
          <a:p>
            <a:r>
              <a:rPr lang="da-DK" dirty="0" smtClean="0"/>
              <a:t>Man kan i Word installere et link til </a:t>
            </a:r>
            <a:r>
              <a:rPr lang="da-DK" dirty="0" err="1" smtClean="0"/>
              <a:t>Zotero</a:t>
            </a:r>
            <a:endParaRPr lang="da-DK" dirty="0" smtClean="0"/>
          </a:p>
          <a:p>
            <a:pPr lvl="1"/>
            <a:r>
              <a:rPr lang="da-DK" dirty="0" smtClean="0"/>
              <a:t>Derefter kan man inde fra Word finde henvisningerne i </a:t>
            </a:r>
            <a:r>
              <a:rPr lang="da-DK" dirty="0" err="1" smtClean="0"/>
              <a:t>Zotero</a:t>
            </a:r>
            <a:r>
              <a:rPr lang="da-DK" dirty="0" smtClean="0"/>
              <a:t> og indsætte referencen i teksten</a:t>
            </a:r>
          </a:p>
          <a:p>
            <a:pPr lvl="1"/>
            <a:r>
              <a:rPr lang="da-DK" dirty="0" smtClean="0"/>
              <a:t>Man kan i Word automatisk lave en litteraturliste ud fra de indsatte henvisninger </a:t>
            </a:r>
            <a:endParaRPr lang="da-DK"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Research </a:t>
            </a:r>
            <a:r>
              <a:rPr lang="da-DK" dirty="0" err="1" smtClean="0"/>
              <a:t>Rabbit</a:t>
            </a:r>
            <a:endParaRPr lang="da-DK" dirty="0"/>
          </a:p>
        </p:txBody>
      </p:sp>
      <p:sp>
        <p:nvSpPr>
          <p:cNvPr id="3" name="Pladsholder til indhold 2"/>
          <p:cNvSpPr>
            <a:spLocks noGrp="1"/>
          </p:cNvSpPr>
          <p:nvPr>
            <p:ph idx="1"/>
          </p:nvPr>
        </p:nvSpPr>
        <p:spPr/>
        <p:txBody>
          <a:bodyPr>
            <a:normAutofit fontScale="92500" lnSpcReduction="20000"/>
          </a:bodyPr>
          <a:lstStyle/>
          <a:p>
            <a:r>
              <a:rPr lang="en-US" dirty="0" smtClean="0"/>
              <a:t>Research Acceleration by Intelligent Technology</a:t>
            </a:r>
            <a:endParaRPr lang="da-DK" dirty="0" smtClean="0"/>
          </a:p>
          <a:p>
            <a:r>
              <a:rPr lang="da-DK" dirty="0" err="1" smtClean="0"/>
              <a:t>PC-program</a:t>
            </a:r>
            <a:r>
              <a:rPr lang="da-DK" dirty="0" smtClean="0"/>
              <a:t> der ud fra en artikel visuelt viser et netværk af henvisninger mellem lignende, tidligere eller senere studier</a:t>
            </a:r>
          </a:p>
          <a:p>
            <a:r>
              <a:rPr lang="da-DK" dirty="0" smtClean="0"/>
              <a:t>Kan også vise netværk af relaterede forfattere</a:t>
            </a:r>
          </a:p>
          <a:p>
            <a:r>
              <a:rPr lang="da-DK" dirty="0" smtClean="0"/>
              <a:t>RR kan vise </a:t>
            </a:r>
            <a:r>
              <a:rPr lang="da-DK" dirty="0" err="1" smtClean="0"/>
              <a:t>abstract</a:t>
            </a:r>
            <a:r>
              <a:rPr lang="da-DK" dirty="0" smtClean="0"/>
              <a:t> fra studierne og man kan tilføje sine egne kommentarer</a:t>
            </a:r>
          </a:p>
          <a:p>
            <a:r>
              <a:rPr lang="da-DK" dirty="0" smtClean="0"/>
              <a:t>Begrænsninger i antal artikler der kan håndteres, derfor nok bedst til mindre forskningsopgaver</a:t>
            </a:r>
          </a:p>
          <a:p>
            <a:r>
              <a:rPr lang="da-DK" dirty="0" smtClean="0"/>
              <a:t>Artikler kan overføres fra og til </a:t>
            </a:r>
            <a:r>
              <a:rPr lang="da-DK" dirty="0" err="1" smtClean="0"/>
              <a:t>Zotero</a:t>
            </a:r>
            <a:endParaRPr lang="da-DK"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Research </a:t>
            </a:r>
            <a:r>
              <a:rPr lang="da-DK" dirty="0" err="1" smtClean="0"/>
              <a:t>Rabbit</a:t>
            </a:r>
            <a:r>
              <a:rPr lang="da-DK" dirty="0" smtClean="0"/>
              <a:t> - litteratursøgning</a:t>
            </a:r>
            <a:endParaRPr lang="da-DK" dirty="0"/>
          </a:p>
        </p:txBody>
      </p:sp>
      <p:sp>
        <p:nvSpPr>
          <p:cNvPr id="3" name="Pladsholder til indhold 2"/>
          <p:cNvSpPr>
            <a:spLocks noGrp="1"/>
          </p:cNvSpPr>
          <p:nvPr>
            <p:ph idx="1"/>
          </p:nvPr>
        </p:nvSpPr>
        <p:spPr/>
        <p:txBody>
          <a:bodyPr>
            <a:normAutofit lnSpcReduction="10000"/>
          </a:bodyPr>
          <a:lstStyle/>
          <a:p>
            <a:r>
              <a:rPr lang="da-DK" dirty="0" smtClean="0"/>
              <a:t>Man kan søge litteratur inde fra RR</a:t>
            </a:r>
          </a:p>
          <a:p>
            <a:r>
              <a:rPr lang="da-DK" dirty="0" smtClean="0"/>
              <a:t>Fordelen er at søgningen kan udgå fra ligheder og referencer fra og til artikler i RR</a:t>
            </a:r>
          </a:p>
          <a:p>
            <a:r>
              <a:rPr lang="da-DK" dirty="0" smtClean="0"/>
              <a:t>Det er dog ikke klart hvilke databaser RR bruger</a:t>
            </a:r>
          </a:p>
          <a:p>
            <a:r>
              <a:rPr lang="da-DK" dirty="0" smtClean="0"/>
              <a:t>Man bør derfor også bruge andre bedre dokumenterede databaser</a:t>
            </a:r>
          </a:p>
          <a:p>
            <a:r>
              <a:rPr lang="da-DK" dirty="0" smtClean="0"/>
              <a:t>RR bruges derfor bedst som supplerende til allerede fundet litteratur</a:t>
            </a:r>
            <a:endParaRPr lang="da-DK"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395536" y="2132856"/>
            <a:ext cx="8229600" cy="1143000"/>
          </a:xfrm>
        </p:spPr>
        <p:txBody>
          <a:bodyPr/>
          <a:lstStyle/>
          <a:p>
            <a:r>
              <a:rPr lang="da-DK" dirty="0" smtClean="0"/>
              <a:t>Arbejde med artikler</a:t>
            </a:r>
            <a:endParaRPr lang="da-DK"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Systematisering af filer</a:t>
            </a:r>
            <a:endParaRPr lang="da-DK" dirty="0"/>
          </a:p>
        </p:txBody>
      </p:sp>
      <p:sp>
        <p:nvSpPr>
          <p:cNvPr id="4" name="Pladsholder til indhold 3"/>
          <p:cNvSpPr>
            <a:spLocks noGrp="1"/>
          </p:cNvSpPr>
          <p:nvPr>
            <p:ph idx="1"/>
          </p:nvPr>
        </p:nvSpPr>
        <p:spPr/>
        <p:txBody>
          <a:bodyPr>
            <a:normAutofit fontScale="92500" lnSpcReduction="20000"/>
          </a:bodyPr>
          <a:lstStyle/>
          <a:p>
            <a:r>
              <a:rPr lang="da-DK" dirty="0" smtClean="0"/>
              <a:t>Logfil</a:t>
            </a:r>
          </a:p>
          <a:p>
            <a:pPr lvl="1"/>
            <a:r>
              <a:rPr lang="da-DK" dirty="0" smtClean="0"/>
              <a:t>Din dagbog fra projektet: ikke kun </a:t>
            </a:r>
            <a:r>
              <a:rPr lang="da-DK" dirty="0" err="1" smtClean="0"/>
              <a:t>søgestrategiser</a:t>
            </a:r>
            <a:r>
              <a:rPr lang="da-DK" dirty="0" smtClean="0"/>
              <a:t>, også overvejelser, planer, bevidsthedsstrøm – et fristed til at skrive løs, især når det er svært</a:t>
            </a:r>
          </a:p>
          <a:p>
            <a:r>
              <a:rPr lang="da-DK" dirty="0" err="1" smtClean="0"/>
              <a:t>Referencefil</a:t>
            </a:r>
            <a:endParaRPr lang="da-DK" dirty="0" smtClean="0"/>
          </a:p>
          <a:p>
            <a:pPr lvl="1"/>
            <a:r>
              <a:rPr lang="da-DK" dirty="0" smtClean="0"/>
              <a:t>Selve litteraturreferencerne, </a:t>
            </a:r>
            <a:r>
              <a:rPr lang="da-DK" dirty="0" err="1" smtClean="0"/>
              <a:t>abstracts</a:t>
            </a:r>
            <a:r>
              <a:rPr lang="da-DK" dirty="0" smtClean="0"/>
              <a:t>, samt egne kommentarer og resumeer til artiklerne</a:t>
            </a:r>
          </a:p>
          <a:p>
            <a:r>
              <a:rPr lang="da-DK" dirty="0" err="1" smtClean="0"/>
              <a:t>Opgavefil</a:t>
            </a:r>
            <a:endParaRPr lang="da-DK" dirty="0" smtClean="0"/>
          </a:p>
          <a:p>
            <a:pPr lvl="1"/>
            <a:r>
              <a:rPr lang="da-DK" dirty="0" smtClean="0"/>
              <a:t>Overskrifter som grundstruktur. Tekst til opgaven tilføjes efterhånden rundt omkring i strukturen</a:t>
            </a:r>
          </a:p>
          <a:p>
            <a:r>
              <a:rPr lang="da-DK" dirty="0" smtClean="0"/>
              <a:t>(</a:t>
            </a:r>
            <a:r>
              <a:rPr lang="da-DK" dirty="0" err="1" smtClean="0"/>
              <a:t>Arbejdsinstruktionsfil</a:t>
            </a:r>
            <a:r>
              <a:rPr lang="da-DK" dirty="0" smtClean="0"/>
              <a:t> ved empirisk projekt)</a:t>
            </a:r>
            <a:endParaRPr lang="da-D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571472" y="1714488"/>
            <a:ext cx="8229600" cy="1143000"/>
          </a:xfrm>
        </p:spPr>
        <p:txBody>
          <a:bodyPr/>
          <a:lstStyle/>
          <a:p>
            <a:r>
              <a:rPr lang="da-DK" dirty="0" smtClean="0"/>
              <a:t>Teksttyper</a:t>
            </a:r>
            <a:endParaRPr lang="da-DK"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Arbejde med filsystemet</a:t>
            </a:r>
            <a:endParaRPr lang="da-DK" dirty="0"/>
          </a:p>
        </p:txBody>
      </p:sp>
      <p:sp>
        <p:nvSpPr>
          <p:cNvPr id="3" name="Pladsholder til indhold 2"/>
          <p:cNvSpPr>
            <a:spLocks noGrp="1"/>
          </p:cNvSpPr>
          <p:nvPr>
            <p:ph idx="1"/>
          </p:nvPr>
        </p:nvSpPr>
        <p:spPr/>
        <p:txBody>
          <a:bodyPr>
            <a:normAutofit lnSpcReduction="10000"/>
          </a:bodyPr>
          <a:lstStyle/>
          <a:p>
            <a:r>
              <a:rPr lang="da-DK" dirty="0" smtClean="0"/>
              <a:t>Hav alle tre filer åbne</a:t>
            </a:r>
          </a:p>
          <a:p>
            <a:pPr lvl="1"/>
            <a:r>
              <a:rPr lang="da-DK" dirty="0" smtClean="0"/>
              <a:t>Logfilen til at komme i gang hver gang man begynder at arbejde med opgaven – og til at kommentere hvad man laver undervejs. Når man går i stå, så evt. læse lidt tilbage i logfilen og tilføje nye ideer og planer</a:t>
            </a:r>
          </a:p>
          <a:p>
            <a:pPr lvl="1"/>
            <a:r>
              <a:rPr lang="da-DK" dirty="0" err="1" smtClean="0"/>
              <a:t>Referencefilen</a:t>
            </a:r>
            <a:r>
              <a:rPr lang="da-DK" dirty="0" smtClean="0"/>
              <a:t> til at tilføje nye artikler. Når man læser artikler, så indsætte referater her.</a:t>
            </a:r>
          </a:p>
          <a:p>
            <a:pPr lvl="1"/>
            <a:r>
              <a:rPr lang="da-DK" dirty="0" err="1" smtClean="0"/>
              <a:t>Opgavefilen</a:t>
            </a:r>
            <a:r>
              <a:rPr lang="da-DK" dirty="0" smtClean="0"/>
              <a:t> til at skrive på opgaven. Bruge </a:t>
            </a:r>
            <a:r>
              <a:rPr lang="da-DK" dirty="0" err="1" smtClean="0"/>
              <a:t>referencefilen</a:t>
            </a:r>
            <a:r>
              <a:rPr lang="da-DK" dirty="0" smtClean="0"/>
              <a:t> til at kopiere, eller resumere fra</a:t>
            </a:r>
            <a:endParaRPr lang="da-DK"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Arbejde med artikler</a:t>
            </a:r>
            <a:endParaRPr lang="da-DK" dirty="0"/>
          </a:p>
        </p:txBody>
      </p:sp>
      <p:sp>
        <p:nvSpPr>
          <p:cNvPr id="3" name="Pladsholder til indhold 2"/>
          <p:cNvSpPr>
            <a:spLocks noGrp="1"/>
          </p:cNvSpPr>
          <p:nvPr>
            <p:ph idx="1"/>
          </p:nvPr>
        </p:nvSpPr>
        <p:spPr>
          <a:xfrm>
            <a:off x="467544" y="1988840"/>
            <a:ext cx="8229600" cy="3340968"/>
          </a:xfrm>
        </p:spPr>
        <p:txBody>
          <a:bodyPr/>
          <a:lstStyle/>
          <a:p>
            <a:r>
              <a:rPr lang="da-DK" dirty="0" smtClean="0"/>
              <a:t>Skrive meningsreferat af artikler (til </a:t>
            </a:r>
            <a:r>
              <a:rPr lang="da-DK" dirty="0" err="1" smtClean="0"/>
              <a:t>referencefilen</a:t>
            </a:r>
            <a:r>
              <a:rPr lang="da-DK" dirty="0" smtClean="0"/>
              <a:t>)</a:t>
            </a:r>
          </a:p>
          <a:p>
            <a:r>
              <a:rPr lang="da-DK" dirty="0" smtClean="0"/>
              <a:t>Skrive ideer til yderligere litteratursøgning (til logfilen)</a:t>
            </a:r>
          </a:p>
          <a:p>
            <a:r>
              <a:rPr lang="da-DK" dirty="0" smtClean="0"/>
              <a:t>Skrive på teksten til opgaven (til </a:t>
            </a:r>
            <a:r>
              <a:rPr lang="da-DK" dirty="0" err="1" smtClean="0"/>
              <a:t>opgavefilen</a:t>
            </a:r>
            <a:r>
              <a:rPr lang="da-DK" dirty="0" smtClean="0"/>
              <a:t>)</a:t>
            </a:r>
            <a:endParaRPr lang="da-DK"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Skrive meningsreferat af artikel</a:t>
            </a:r>
            <a:endParaRPr lang="da-DK" dirty="0"/>
          </a:p>
        </p:txBody>
      </p:sp>
      <p:sp>
        <p:nvSpPr>
          <p:cNvPr id="4" name="Pladsholder til indhold 3"/>
          <p:cNvSpPr>
            <a:spLocks noGrp="1"/>
          </p:cNvSpPr>
          <p:nvPr>
            <p:ph idx="1"/>
          </p:nvPr>
        </p:nvSpPr>
        <p:spPr/>
        <p:txBody>
          <a:bodyPr/>
          <a:lstStyle/>
          <a:p>
            <a:r>
              <a:rPr lang="da-DK" dirty="0" smtClean="0"/>
              <a:t>Beskriv problemstillingen i artiklen og de resultater der er fremkommet (brug </a:t>
            </a:r>
            <a:r>
              <a:rPr lang="da-DK" dirty="0" err="1" smtClean="0"/>
              <a:t>abstract</a:t>
            </a:r>
            <a:r>
              <a:rPr lang="da-DK" dirty="0" smtClean="0"/>
              <a:t>)</a:t>
            </a:r>
          </a:p>
          <a:p>
            <a:r>
              <a:rPr lang="da-DK" dirty="0" smtClean="0"/>
              <a:t>Læs i selve artiklen for nuanceringer af dette, eksempelvis flere fund, flere influerende faktorer som ikke er nævnt i </a:t>
            </a:r>
            <a:r>
              <a:rPr lang="da-DK" dirty="0" err="1" smtClean="0"/>
              <a:t>abstract</a:t>
            </a:r>
            <a:endParaRPr lang="da-DK" dirty="0" smtClean="0"/>
          </a:p>
          <a:p>
            <a:r>
              <a:rPr lang="da-DK" dirty="0" smtClean="0"/>
              <a:t>Tilføj sådanne fund til meningsreferatet</a:t>
            </a:r>
          </a:p>
          <a:p>
            <a:pPr>
              <a:buNone/>
            </a:pPr>
            <a:endParaRPr lang="da-DK"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Videre litteratursøgning</a:t>
            </a:r>
            <a:endParaRPr lang="da-DK" dirty="0"/>
          </a:p>
        </p:txBody>
      </p:sp>
      <p:sp>
        <p:nvSpPr>
          <p:cNvPr id="3" name="Pladsholder til indhold 2"/>
          <p:cNvSpPr>
            <a:spLocks noGrp="1"/>
          </p:cNvSpPr>
          <p:nvPr>
            <p:ph idx="1"/>
          </p:nvPr>
        </p:nvSpPr>
        <p:spPr/>
        <p:txBody>
          <a:bodyPr/>
          <a:lstStyle/>
          <a:p>
            <a:r>
              <a:rPr lang="da-DK" dirty="0" smtClean="0"/>
              <a:t>Brug referat af artikler til at få ideer til videre litteratursøgning</a:t>
            </a:r>
          </a:p>
          <a:p>
            <a:pPr lvl="1"/>
            <a:r>
              <a:rPr lang="da-DK" dirty="0" smtClean="0"/>
              <a:t>Andre begreber der kan søges på</a:t>
            </a:r>
          </a:p>
          <a:p>
            <a:pPr lvl="1"/>
            <a:r>
              <a:rPr lang="da-DK" dirty="0" smtClean="0"/>
              <a:t>Andre kombinationer af begreber</a:t>
            </a:r>
          </a:p>
          <a:p>
            <a:pPr lvl="1"/>
            <a:r>
              <a:rPr lang="da-DK" dirty="0" smtClean="0"/>
              <a:t>Finde artiklens referencer (tilbageskruning)</a:t>
            </a:r>
          </a:p>
          <a:p>
            <a:pPr lvl="1"/>
            <a:r>
              <a:rPr lang="da-DK" dirty="0" smtClean="0"/>
              <a:t>Finde artikler der citerer den aktuelle artikel</a:t>
            </a:r>
            <a:endParaRPr lang="da-DK"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Indsætte fund i opgaveteksten</a:t>
            </a:r>
            <a:endParaRPr lang="da-DK" dirty="0"/>
          </a:p>
        </p:txBody>
      </p:sp>
      <p:sp>
        <p:nvSpPr>
          <p:cNvPr id="3" name="Pladsholder til indhold 2"/>
          <p:cNvSpPr>
            <a:spLocks noGrp="1"/>
          </p:cNvSpPr>
          <p:nvPr>
            <p:ph idx="1"/>
          </p:nvPr>
        </p:nvSpPr>
        <p:spPr/>
        <p:txBody>
          <a:bodyPr/>
          <a:lstStyle/>
          <a:p>
            <a:r>
              <a:rPr lang="da-DK" dirty="0" smtClean="0"/>
              <a:t>Referat af en artikel er centreret på netop denne artikel</a:t>
            </a:r>
          </a:p>
          <a:p>
            <a:r>
              <a:rPr lang="da-DK" dirty="0" smtClean="0"/>
              <a:t>Opgaveteksten er derimod centreret på problemstillingen, og viden fra artikler indsættes som led i behandlingen af problemet, ofte som korte indslag</a:t>
            </a:r>
          </a:p>
          <a:p>
            <a:r>
              <a:rPr lang="da-DK" dirty="0" smtClean="0"/>
              <a:t>Viden fra en bestemt artikel kan optræde flere steder i opgaveteksten</a:t>
            </a:r>
            <a:endParaRPr lang="da-DK"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Eksempel på opgavetekst 1</a:t>
            </a:r>
            <a:endParaRPr lang="da-DK" dirty="0"/>
          </a:p>
        </p:txBody>
      </p:sp>
      <p:sp>
        <p:nvSpPr>
          <p:cNvPr id="3" name="Pladsholder til indhold 2"/>
          <p:cNvSpPr>
            <a:spLocks noGrp="1"/>
          </p:cNvSpPr>
          <p:nvPr>
            <p:ph idx="1"/>
          </p:nvPr>
        </p:nvSpPr>
        <p:spPr/>
        <p:txBody>
          <a:bodyPr>
            <a:normAutofit fontScale="92500" lnSpcReduction="10000"/>
          </a:bodyPr>
          <a:lstStyle/>
          <a:p>
            <a:r>
              <a:rPr lang="da-DK" dirty="0" smtClean="0"/>
              <a:t>På baggrund af undersøgelse af førstegangsindlagte psykotiske patienter, finder </a:t>
            </a:r>
            <a:r>
              <a:rPr lang="da-DK" dirty="0" err="1" smtClean="0"/>
              <a:t>Mattson</a:t>
            </a:r>
            <a:r>
              <a:rPr lang="da-DK" dirty="0" smtClean="0"/>
              <a:t> et al (2005) at almen udbredt viden om gode behandlingsmuligheder for denne patientgruppe øger chancen for at patienterne henvender sig tidligt i det psykiatriske system.</a:t>
            </a:r>
          </a:p>
          <a:p>
            <a:endParaRPr lang="da-DK" dirty="0" smtClean="0"/>
          </a:p>
          <a:p>
            <a:r>
              <a:rPr lang="da-DK" dirty="0" smtClean="0"/>
              <a:t>[senere] Det ser ud til at tilfredshed med indlæggelsen hos psykotiske patienter influeres af kontakt til eget sociale netværk (ibid.).</a:t>
            </a:r>
            <a:endParaRPr lang="da-DK"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Eksempel på opgavetekst 2</a:t>
            </a:r>
            <a:endParaRPr lang="da-DK" dirty="0"/>
          </a:p>
        </p:txBody>
      </p:sp>
      <p:sp>
        <p:nvSpPr>
          <p:cNvPr id="3" name="Pladsholder til indhold 2"/>
          <p:cNvSpPr>
            <a:spLocks noGrp="1"/>
          </p:cNvSpPr>
          <p:nvPr>
            <p:ph idx="1"/>
          </p:nvPr>
        </p:nvSpPr>
        <p:spPr/>
        <p:txBody>
          <a:bodyPr>
            <a:normAutofit fontScale="92500" lnSpcReduction="20000"/>
          </a:bodyPr>
          <a:lstStyle/>
          <a:p>
            <a:r>
              <a:rPr lang="da-DK" dirty="0" smtClean="0"/>
              <a:t>Selvom der er påvist gode effekter af inddragelse af pårørende i behandlingen af psykotiske patienter (</a:t>
            </a:r>
            <a:r>
              <a:rPr lang="da-DK" dirty="0" err="1" smtClean="0"/>
              <a:t>Mattson</a:t>
            </a:r>
            <a:r>
              <a:rPr lang="da-DK" dirty="0" smtClean="0"/>
              <a:t>, et al., 2005) er der også erfaringer med at patienter ønsker at beskytte deres relation til deres sociale netværk ved at undgå at andre kender til deres indlæggelse (</a:t>
            </a:r>
            <a:r>
              <a:rPr lang="da-DK" dirty="0" err="1" smtClean="0"/>
              <a:t>Adamson</a:t>
            </a:r>
            <a:r>
              <a:rPr lang="da-DK" dirty="0" smtClean="0"/>
              <a:t>, 2003). I et forsøg på at klarlægge hvilke faktorer der peger i retning af at involvere pårørende, og hvilke der virker modsat, har en forskergruppe under </a:t>
            </a:r>
            <a:r>
              <a:rPr lang="da-DK" dirty="0" err="1" smtClean="0"/>
              <a:t>Jettison</a:t>
            </a:r>
            <a:r>
              <a:rPr lang="da-DK" dirty="0" smtClean="0"/>
              <a:t> foretaget undersøgelser af ... (</a:t>
            </a:r>
            <a:r>
              <a:rPr lang="da-DK" dirty="0" err="1" smtClean="0"/>
              <a:t>Hatbury</a:t>
            </a:r>
            <a:r>
              <a:rPr lang="da-DK" dirty="0" smtClean="0"/>
              <a:t> og </a:t>
            </a:r>
            <a:r>
              <a:rPr lang="da-DK" dirty="0" err="1" smtClean="0"/>
              <a:t>Jettison</a:t>
            </a:r>
            <a:r>
              <a:rPr lang="da-DK" dirty="0" smtClean="0"/>
              <a:t>, 2007; </a:t>
            </a:r>
            <a:r>
              <a:rPr lang="da-DK" dirty="0" err="1" smtClean="0"/>
              <a:t>Jettison</a:t>
            </a:r>
            <a:r>
              <a:rPr lang="da-DK" dirty="0" smtClean="0"/>
              <a:t> og </a:t>
            </a:r>
            <a:r>
              <a:rPr lang="da-DK" dirty="0" err="1" smtClean="0"/>
              <a:t>Hatbury</a:t>
            </a:r>
            <a:r>
              <a:rPr lang="da-DK" dirty="0" smtClean="0"/>
              <a:t>, 2009).</a:t>
            </a:r>
            <a:endParaRPr lang="da-DK"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916832"/>
            <a:ext cx="8229600" cy="1143000"/>
          </a:xfrm>
        </p:spPr>
        <p:txBody>
          <a:bodyPr/>
          <a:lstStyle/>
          <a:p>
            <a:r>
              <a:rPr lang="da-DK" dirty="0" smtClean="0"/>
              <a:t>Organisering af rapport/opgave</a:t>
            </a:r>
            <a:endParaRPr lang="da-DK"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Organisering af rapport</a:t>
            </a:r>
            <a:endParaRPr lang="da-DK" dirty="0"/>
          </a:p>
        </p:txBody>
      </p:sp>
      <p:sp>
        <p:nvSpPr>
          <p:cNvPr id="4" name="Pladsholder til indhold 3"/>
          <p:cNvSpPr>
            <a:spLocks noGrp="1"/>
          </p:cNvSpPr>
          <p:nvPr>
            <p:ph idx="1"/>
          </p:nvPr>
        </p:nvSpPr>
        <p:spPr/>
        <p:txBody>
          <a:bodyPr/>
          <a:lstStyle/>
          <a:p>
            <a:r>
              <a:rPr lang="da-DK" dirty="0" smtClean="0"/>
              <a:t>Hovedafsnittene i opgaven fremgår af opgavekrav – de er i det væsentlige identisk med opstillingen i forskningsprotokollen</a:t>
            </a:r>
          </a:p>
          <a:p>
            <a:r>
              <a:rPr lang="da-DK" dirty="0" smtClean="0"/>
              <a:t>Forskningsprotokollen kan derfor med fordel anvendes som skabelon til rapporten</a:t>
            </a:r>
          </a:p>
          <a:p>
            <a:r>
              <a:rPr lang="da-DK" dirty="0" smtClean="0"/>
              <a:t>Arbejdsopgaven bliver herefter at organisere fremstillingen logisk gennem de enkelte afsnit</a:t>
            </a:r>
            <a:endParaRPr lang="da-DK"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Forløbet af fremstillingen i rapporten</a:t>
            </a:r>
            <a:endParaRPr lang="da-DK" dirty="0"/>
          </a:p>
        </p:txBody>
      </p:sp>
      <p:sp>
        <p:nvSpPr>
          <p:cNvPr id="3" name="Pladsholder til indhold 2"/>
          <p:cNvSpPr>
            <a:spLocks noGrp="1"/>
          </p:cNvSpPr>
          <p:nvPr>
            <p:ph idx="1"/>
          </p:nvPr>
        </p:nvSpPr>
        <p:spPr/>
        <p:txBody>
          <a:bodyPr>
            <a:normAutofit fontScale="77500" lnSpcReduction="20000"/>
          </a:bodyPr>
          <a:lstStyle/>
          <a:p>
            <a:r>
              <a:rPr lang="da-DK" dirty="0" smtClean="0"/>
              <a:t>Der vil være en række delafsnit, herunder definition af begreber, beskrivelse af teorier, redegørelse for andres undersøgelser m.m.</a:t>
            </a:r>
          </a:p>
          <a:p>
            <a:pPr lvl="1"/>
            <a:r>
              <a:rPr lang="da-DK" dirty="0" smtClean="0"/>
              <a:t>Her bruges de referater og notater man har lavet under processen i </a:t>
            </a:r>
            <a:r>
              <a:rPr lang="da-DK" dirty="0" err="1" smtClean="0"/>
              <a:t>referencefilen</a:t>
            </a:r>
            <a:r>
              <a:rPr lang="da-DK" dirty="0" smtClean="0"/>
              <a:t> og </a:t>
            </a:r>
            <a:r>
              <a:rPr lang="da-DK" dirty="0" err="1" smtClean="0"/>
              <a:t>evt</a:t>
            </a:r>
            <a:r>
              <a:rPr lang="da-DK" dirty="0" smtClean="0"/>
              <a:t> andre filer</a:t>
            </a:r>
          </a:p>
          <a:p>
            <a:r>
              <a:rPr lang="da-DK" dirty="0" smtClean="0"/>
              <a:t>Delafsnittene samles efter emne</a:t>
            </a:r>
          </a:p>
          <a:p>
            <a:pPr lvl="1"/>
            <a:r>
              <a:rPr lang="da-DK" dirty="0" smtClean="0"/>
              <a:t>Nogle emner hører til flere steder. Oftest med mest grundig redegørelse første gang, og derefter kort omtale</a:t>
            </a:r>
          </a:p>
          <a:p>
            <a:r>
              <a:rPr lang="da-DK" dirty="0" smtClean="0"/>
              <a:t>Emnerne organiseres i hierarkisk rækkefølge</a:t>
            </a:r>
          </a:p>
          <a:p>
            <a:r>
              <a:rPr lang="da-DK" dirty="0" smtClean="0"/>
              <a:t>Overordnet i hierarkiet er spørgsmålet fra problemstillingen</a:t>
            </a:r>
          </a:p>
          <a:p>
            <a:pPr lvl="1"/>
            <a:r>
              <a:rPr lang="da-DK" dirty="0" smtClean="0"/>
              <a:t>Dette vil typisk involvere en række begreber og sammenhænge. Disse behandles hver for sig som hver sit delemne og samles undervejs eller til sidst</a:t>
            </a:r>
            <a:endParaRPr lang="da-DK"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a-DK" dirty="0" smtClean="0"/>
              <a:t>Tre typer af tekst</a:t>
            </a:r>
            <a:endParaRPr lang="da-DK" dirty="0"/>
          </a:p>
        </p:txBody>
      </p:sp>
      <p:sp>
        <p:nvSpPr>
          <p:cNvPr id="4" name="Pladsholder til indhold 3"/>
          <p:cNvSpPr>
            <a:spLocks noGrp="1"/>
          </p:cNvSpPr>
          <p:nvPr>
            <p:ph idx="1"/>
          </p:nvPr>
        </p:nvSpPr>
        <p:spPr/>
        <p:txBody>
          <a:bodyPr/>
          <a:lstStyle/>
          <a:p>
            <a:r>
              <a:rPr lang="da-DK" dirty="0" smtClean="0"/>
              <a:t>Videnskabelig</a:t>
            </a:r>
          </a:p>
          <a:p>
            <a:r>
              <a:rPr lang="da-DK" dirty="0" smtClean="0"/>
              <a:t>Journalistisk</a:t>
            </a:r>
          </a:p>
          <a:p>
            <a:r>
              <a:rPr lang="da-DK" dirty="0" smtClean="0"/>
              <a:t>Didaktisk</a:t>
            </a:r>
          </a:p>
          <a:p>
            <a:r>
              <a:rPr lang="da-DK" dirty="0" smtClean="0"/>
              <a:t>Forfatteren </a:t>
            </a:r>
            <a:r>
              <a:rPr lang="da-DK" dirty="0" smtClean="0"/>
              <a:t>optræder gradvist mere autoritativ gennem disse tre tekstformer</a:t>
            </a:r>
          </a:p>
          <a:p>
            <a:r>
              <a:rPr lang="da-DK" dirty="0" smtClean="0"/>
              <a:t>Teksten er samtidig gradvist mindre nuanceret vedrørende forskningen </a:t>
            </a:r>
            <a:endParaRPr lang="da-DK"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Fremstilling af litteratur</a:t>
            </a:r>
            <a:endParaRPr lang="da-DK" dirty="0"/>
          </a:p>
        </p:txBody>
      </p:sp>
      <p:sp>
        <p:nvSpPr>
          <p:cNvPr id="3" name="Pladsholder til indhold 2"/>
          <p:cNvSpPr>
            <a:spLocks noGrp="1"/>
          </p:cNvSpPr>
          <p:nvPr>
            <p:ph idx="1"/>
          </p:nvPr>
        </p:nvSpPr>
        <p:spPr/>
        <p:txBody>
          <a:bodyPr/>
          <a:lstStyle/>
          <a:p>
            <a:r>
              <a:rPr lang="da-DK" dirty="0" smtClean="0"/>
              <a:t>Fra artikelstruktureret </a:t>
            </a:r>
            <a:r>
              <a:rPr lang="da-DK" dirty="0" err="1" smtClean="0"/>
              <a:t>fremstiling</a:t>
            </a:r>
            <a:endParaRPr lang="da-DK" dirty="0" smtClean="0"/>
          </a:p>
          <a:p>
            <a:pPr lvl="1"/>
            <a:r>
              <a:rPr lang="da-DK" dirty="0" smtClean="0"/>
              <a:t>Når man skriver referat af enkeltartikler</a:t>
            </a:r>
          </a:p>
          <a:p>
            <a:r>
              <a:rPr lang="da-DK" dirty="0" smtClean="0"/>
              <a:t>til </a:t>
            </a:r>
            <a:r>
              <a:rPr lang="da-DK" dirty="0" err="1" smtClean="0"/>
              <a:t>emnestuktureret</a:t>
            </a:r>
            <a:r>
              <a:rPr lang="da-DK" dirty="0" smtClean="0"/>
              <a:t> fremstilling</a:t>
            </a:r>
          </a:p>
          <a:p>
            <a:pPr lvl="1"/>
            <a:r>
              <a:rPr lang="da-DK" dirty="0" smtClean="0"/>
              <a:t>Når man samler emnerne sammen til en sammenhængende tekst</a:t>
            </a:r>
          </a:p>
          <a:p>
            <a:endParaRPr lang="da-DK"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Artikelstruktureret fremstilling</a:t>
            </a:r>
            <a:endParaRPr lang="da-DK" dirty="0"/>
          </a:p>
        </p:txBody>
      </p:sp>
      <p:sp>
        <p:nvSpPr>
          <p:cNvPr id="3" name="Pladsholder til indhold 2"/>
          <p:cNvSpPr>
            <a:spLocks noGrp="1"/>
          </p:cNvSpPr>
          <p:nvPr>
            <p:ph idx="1"/>
          </p:nvPr>
        </p:nvSpPr>
        <p:spPr/>
        <p:txBody>
          <a:bodyPr>
            <a:normAutofit fontScale="92500" lnSpcReduction="20000"/>
          </a:bodyPr>
          <a:lstStyle/>
          <a:p>
            <a:r>
              <a:rPr lang="da-DK" dirty="0" smtClean="0"/>
              <a:t>Hver artikel gennemgås i sit eget afsnit</a:t>
            </a:r>
          </a:p>
          <a:p>
            <a:r>
              <a:rPr lang="da-DK" dirty="0" smtClean="0"/>
              <a:t>Undersøgelsen beskrives og alle relevante fund nævnes</a:t>
            </a:r>
          </a:p>
          <a:p>
            <a:r>
              <a:rPr lang="da-DK" dirty="0" smtClean="0"/>
              <a:t>Undersøgelsen kritiseres</a:t>
            </a:r>
          </a:p>
          <a:p>
            <a:r>
              <a:rPr lang="da-DK" dirty="0" smtClean="0"/>
              <a:t>Fordele: </a:t>
            </a:r>
          </a:p>
          <a:p>
            <a:pPr lvl="1"/>
            <a:r>
              <a:rPr lang="da-DK" dirty="0" smtClean="0"/>
              <a:t>tæt på forskningen</a:t>
            </a:r>
          </a:p>
          <a:p>
            <a:pPr lvl="1"/>
            <a:r>
              <a:rPr lang="da-DK" dirty="0" smtClean="0"/>
              <a:t>Let at håndtere</a:t>
            </a:r>
          </a:p>
          <a:p>
            <a:r>
              <a:rPr lang="da-DK" dirty="0" smtClean="0"/>
              <a:t>Ulemper:</a:t>
            </a:r>
          </a:p>
          <a:p>
            <a:pPr lvl="1"/>
            <a:r>
              <a:rPr lang="da-DK" dirty="0" smtClean="0"/>
              <a:t>Mange emner i samme artikel, samme emne optræder i forskellige artikler -&gt; rod i logikken</a:t>
            </a:r>
          </a:p>
          <a:p>
            <a:endParaRPr lang="da-DK"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Emnestruktureret fremstilling</a:t>
            </a:r>
            <a:endParaRPr lang="da-DK" dirty="0"/>
          </a:p>
        </p:txBody>
      </p:sp>
      <p:sp>
        <p:nvSpPr>
          <p:cNvPr id="3" name="Pladsholder til indhold 2"/>
          <p:cNvSpPr>
            <a:spLocks noGrp="1"/>
          </p:cNvSpPr>
          <p:nvPr>
            <p:ph idx="1"/>
          </p:nvPr>
        </p:nvSpPr>
        <p:spPr/>
        <p:txBody>
          <a:bodyPr>
            <a:normAutofit fontScale="92500" lnSpcReduction="20000"/>
          </a:bodyPr>
          <a:lstStyle/>
          <a:p>
            <a:r>
              <a:rPr lang="da-DK" dirty="0" smtClean="0"/>
              <a:t>Hver af emnerne i opgaven behandles i sit eget afsnit</a:t>
            </a:r>
          </a:p>
          <a:p>
            <a:r>
              <a:rPr lang="da-DK" dirty="0" smtClean="0"/>
              <a:t>De relevante artikler nævnes når det passer ind i den logiske rækkefølge</a:t>
            </a:r>
          </a:p>
          <a:p>
            <a:r>
              <a:rPr lang="da-DK" dirty="0" smtClean="0"/>
              <a:t>Ved første omtale, kan undersøgelsen beskrives nærmere, ved efterfølgende omtaler blot refereres for det relevante</a:t>
            </a:r>
          </a:p>
          <a:p>
            <a:r>
              <a:rPr lang="da-DK" dirty="0" smtClean="0"/>
              <a:t>Fordele: lettere at udvikle sine tanker, let at læse</a:t>
            </a:r>
          </a:p>
          <a:p>
            <a:r>
              <a:rPr lang="da-DK" dirty="0" smtClean="0"/>
              <a:t>Ulemper: kræver mere gennemtænkning, mere redigering, tager derfor længere tid</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2060848"/>
            <a:ext cx="8229600" cy="1143000"/>
          </a:xfrm>
        </p:spPr>
        <p:txBody>
          <a:bodyPr/>
          <a:lstStyle/>
          <a:p>
            <a:r>
              <a:rPr lang="da-DK" dirty="0" smtClean="0"/>
              <a:t>Opgavearbejdsmetode</a:t>
            </a:r>
            <a:endParaRPr lang="da-DK"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Indsætte fund i opgaveteksten</a:t>
            </a:r>
            <a:endParaRPr lang="da-DK" dirty="0"/>
          </a:p>
        </p:txBody>
      </p:sp>
      <p:sp>
        <p:nvSpPr>
          <p:cNvPr id="3" name="Pladsholder til indhold 2"/>
          <p:cNvSpPr>
            <a:spLocks noGrp="1"/>
          </p:cNvSpPr>
          <p:nvPr>
            <p:ph idx="1"/>
          </p:nvPr>
        </p:nvSpPr>
        <p:spPr/>
        <p:txBody>
          <a:bodyPr/>
          <a:lstStyle/>
          <a:p>
            <a:r>
              <a:rPr lang="da-DK" i="1" dirty="0" smtClean="0"/>
              <a:t>Referat</a:t>
            </a:r>
            <a:r>
              <a:rPr lang="da-DK" dirty="0" smtClean="0"/>
              <a:t> af en artikel er centreret på netop denne artikel</a:t>
            </a:r>
          </a:p>
          <a:p>
            <a:r>
              <a:rPr lang="da-DK" i="1" dirty="0" smtClean="0"/>
              <a:t>Opgaveteksten</a:t>
            </a:r>
            <a:r>
              <a:rPr lang="da-DK" dirty="0" smtClean="0"/>
              <a:t> er derimod centreret på problemstillingen, og viden fra artikler indsættes som led i behandlingen af problemet, ofte som korte indslag</a:t>
            </a:r>
          </a:p>
          <a:p>
            <a:r>
              <a:rPr lang="da-DK" dirty="0" smtClean="0"/>
              <a:t>Viden fra en bestemt artikel kan optræde flere steder i opgaveteksten</a:t>
            </a:r>
            <a:endParaRPr lang="da-DK"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Samarbejde med vejleder</a:t>
            </a:r>
            <a:endParaRPr lang="da-DK" dirty="0"/>
          </a:p>
        </p:txBody>
      </p:sp>
      <p:sp>
        <p:nvSpPr>
          <p:cNvPr id="3" name="Pladsholder til indhold 2"/>
          <p:cNvSpPr>
            <a:spLocks noGrp="1"/>
          </p:cNvSpPr>
          <p:nvPr>
            <p:ph idx="1"/>
          </p:nvPr>
        </p:nvSpPr>
        <p:spPr/>
        <p:txBody>
          <a:bodyPr>
            <a:normAutofit lnSpcReduction="10000"/>
          </a:bodyPr>
          <a:lstStyle/>
          <a:p>
            <a:r>
              <a:rPr lang="da-DK" dirty="0" smtClean="0"/>
              <a:t>Referere møder i logfilen</a:t>
            </a:r>
          </a:p>
          <a:p>
            <a:pPr lvl="1"/>
            <a:r>
              <a:rPr lang="da-DK" dirty="0" smtClean="0"/>
              <a:t>Fastholde aftaler, undgå misforståelser</a:t>
            </a:r>
          </a:p>
          <a:p>
            <a:r>
              <a:rPr lang="da-DK" dirty="0" smtClean="0"/>
              <a:t>Vise eller udskrive </a:t>
            </a:r>
            <a:r>
              <a:rPr lang="da-DK" dirty="0" err="1" smtClean="0"/>
              <a:t>opgavefil</a:t>
            </a:r>
            <a:r>
              <a:rPr lang="da-DK" dirty="0" smtClean="0"/>
              <a:t> og </a:t>
            </a:r>
            <a:r>
              <a:rPr lang="da-DK" dirty="0" err="1" smtClean="0"/>
              <a:t>referencefil</a:t>
            </a:r>
            <a:r>
              <a:rPr lang="da-DK" dirty="0" smtClean="0"/>
              <a:t> periodisk til vejleder</a:t>
            </a:r>
          </a:p>
          <a:p>
            <a:pPr lvl="1"/>
            <a:r>
              <a:rPr lang="da-DK" dirty="0" smtClean="0"/>
              <a:t>Vejleder supplere m litteraturreferencer og ideer</a:t>
            </a:r>
          </a:p>
          <a:p>
            <a:pPr lvl="1"/>
            <a:r>
              <a:rPr lang="da-DK" dirty="0" smtClean="0"/>
              <a:t>Vejleder holdes orienteret, undgå overraskelser</a:t>
            </a:r>
          </a:p>
          <a:p>
            <a:r>
              <a:rPr lang="da-DK" dirty="0" smtClean="0"/>
              <a:t>Måske holde logfilen privat</a:t>
            </a:r>
          </a:p>
          <a:p>
            <a:pPr lvl="1"/>
            <a:r>
              <a:rPr lang="da-DK" dirty="0" smtClean="0"/>
              <a:t>Man skal have et sted til sine foreløbige tanker – også om vejleder og vejleders ideer</a:t>
            </a:r>
            <a:endParaRPr lang="da-DK"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Arbejdsteknik ved fremstilling af den endelige rapport/opgave</a:t>
            </a:r>
            <a:endParaRPr lang="da-DK" dirty="0"/>
          </a:p>
        </p:txBody>
      </p:sp>
      <p:sp>
        <p:nvSpPr>
          <p:cNvPr id="3" name="Pladsholder til indhold 2"/>
          <p:cNvSpPr>
            <a:spLocks noGrp="1"/>
          </p:cNvSpPr>
          <p:nvPr>
            <p:ph idx="1"/>
          </p:nvPr>
        </p:nvSpPr>
        <p:spPr/>
        <p:txBody>
          <a:bodyPr>
            <a:normAutofit fontScale="70000" lnSpcReduction="20000"/>
          </a:bodyPr>
          <a:lstStyle/>
          <a:p>
            <a:r>
              <a:rPr lang="da-DK" dirty="0" smtClean="0"/>
              <a:t>Fra opgaveforløbet har man en </a:t>
            </a:r>
            <a:r>
              <a:rPr lang="da-DK" dirty="0" err="1" smtClean="0"/>
              <a:t>referencefil</a:t>
            </a:r>
            <a:r>
              <a:rPr lang="da-DK" dirty="0" smtClean="0"/>
              <a:t>, en </a:t>
            </a:r>
            <a:r>
              <a:rPr lang="da-DK" dirty="0" err="1" smtClean="0"/>
              <a:t>opgavefil</a:t>
            </a:r>
            <a:r>
              <a:rPr lang="da-DK" dirty="0" smtClean="0"/>
              <a:t> og en logfil og måske flere filer med referater og  noter</a:t>
            </a:r>
          </a:p>
          <a:p>
            <a:r>
              <a:rPr lang="da-DK" dirty="0" smtClean="0"/>
              <a:t>Oprette en fil til den endelige rapport som gemmes med tilføjelsen vers1_0 (eks. SkizofreniHosUnge_vers1_0.doc). Versionsnummeret skrives også øverst i teksten.</a:t>
            </a:r>
          </a:p>
          <a:p>
            <a:pPr lvl="1"/>
            <a:r>
              <a:rPr lang="da-DK" dirty="0" smtClean="0"/>
              <a:t>Man kan bruge </a:t>
            </a:r>
            <a:r>
              <a:rPr lang="da-DK" dirty="0" err="1" smtClean="0"/>
              <a:t>opgavefilen</a:t>
            </a:r>
            <a:r>
              <a:rPr lang="da-DK" dirty="0" smtClean="0"/>
              <a:t> som kan gives et nyt navn, kommentarer fjernes og punkterne i opstillingen bruges som overskrifter i rapporten</a:t>
            </a:r>
          </a:p>
          <a:p>
            <a:r>
              <a:rPr lang="da-DK" dirty="0" err="1" smtClean="0"/>
              <a:t>Udprinte</a:t>
            </a:r>
            <a:r>
              <a:rPr lang="da-DK" dirty="0" smtClean="0"/>
              <a:t> noter, referater og logfil så man kan få overblik og kan skrive på dem hvad der skal med, og rækkefølgen af afsnittene</a:t>
            </a:r>
          </a:p>
          <a:p>
            <a:r>
              <a:rPr lang="da-DK" dirty="0" smtClean="0"/>
              <a:t>Logfilen anvendes til metodeafsnittet i rapporten</a:t>
            </a:r>
          </a:p>
          <a:p>
            <a:r>
              <a:rPr lang="da-DK" dirty="0" smtClean="0"/>
              <a:t>Have </a:t>
            </a:r>
            <a:r>
              <a:rPr lang="da-DK" dirty="0" err="1" smtClean="0"/>
              <a:t>rapportfilen</a:t>
            </a:r>
            <a:r>
              <a:rPr lang="da-DK" dirty="0" smtClean="0"/>
              <a:t> og en eller flere af de andre dokumenter vist samtidig på skærmen således at man kan flytte afsnit ind i og rundt i </a:t>
            </a:r>
            <a:r>
              <a:rPr lang="da-DK" dirty="0" err="1" smtClean="0"/>
              <a:t>rapportfilen</a:t>
            </a:r>
            <a:endParaRPr lang="da-DK" dirty="0" smtClean="0"/>
          </a:p>
          <a:p>
            <a:r>
              <a:rPr lang="da-DK" dirty="0" smtClean="0"/>
              <a:t>Når man har en (</a:t>
            </a:r>
            <a:r>
              <a:rPr lang="da-DK" dirty="0" err="1" smtClean="0"/>
              <a:t>forløbigt</a:t>
            </a:r>
            <a:r>
              <a:rPr lang="da-DK" dirty="0" smtClean="0"/>
              <a:t>) færdig version af rapporten, gemmes den og udskrives</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Versionsnumre</a:t>
            </a:r>
            <a:endParaRPr lang="da-DK" dirty="0"/>
          </a:p>
        </p:txBody>
      </p:sp>
      <p:sp>
        <p:nvSpPr>
          <p:cNvPr id="3" name="Pladsholder til indhold 2"/>
          <p:cNvSpPr>
            <a:spLocks noGrp="1"/>
          </p:cNvSpPr>
          <p:nvPr>
            <p:ph idx="1"/>
          </p:nvPr>
        </p:nvSpPr>
        <p:spPr/>
        <p:txBody>
          <a:bodyPr>
            <a:normAutofit fontScale="77500" lnSpcReduction="20000"/>
          </a:bodyPr>
          <a:lstStyle/>
          <a:p>
            <a:r>
              <a:rPr lang="da-DK" dirty="0" smtClean="0"/>
              <a:t>Forskning kræver orden og omhyggelighed, og versionsnumre er en stor hjælp</a:t>
            </a:r>
          </a:p>
          <a:p>
            <a:r>
              <a:rPr lang="da-DK" dirty="0" smtClean="0"/>
              <a:t>Versionsnumre ændres løbende som man ændrer i rapporten således at gamle versioner gemmes</a:t>
            </a:r>
          </a:p>
          <a:p>
            <a:pPr lvl="1"/>
            <a:r>
              <a:rPr lang="da-DK" dirty="0" smtClean="0"/>
              <a:t>Formålet er at holde styr på hvad man har lavet, og at gøre det muligt at vende tilbage til en tidligere version hvis man senere opdager at en ændret formulering alligevel skal bruges</a:t>
            </a:r>
          </a:p>
          <a:p>
            <a:pPr lvl="1"/>
            <a:r>
              <a:rPr lang="da-DK" dirty="0" smtClean="0"/>
              <a:t>Versionsnummeret kan bruges således at store revisioner, </a:t>
            </a:r>
            <a:r>
              <a:rPr lang="da-DK" dirty="0" err="1" smtClean="0"/>
              <a:t>dvs</a:t>
            </a:r>
            <a:r>
              <a:rPr lang="da-DK" dirty="0" smtClean="0"/>
              <a:t> med ændret tekst, nummereres som ny version (eks. når afsnittene i første version er blevet flyttet rundt, har man en ny version som kaldes 2.0) </a:t>
            </a:r>
          </a:p>
          <a:p>
            <a:pPr lvl="1"/>
            <a:r>
              <a:rPr lang="da-DK" dirty="0" err="1" smtClean="0"/>
              <a:t>smårevisioner</a:t>
            </a:r>
            <a:r>
              <a:rPr lang="da-DK" dirty="0" smtClean="0"/>
              <a:t> vises som decimal (når version 2.0 er blevet rettet for stavefejl m.v. så hedder den 2.1 og derefter 2.2 osv.)</a:t>
            </a:r>
            <a:endParaRPr lang="da-DK"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a-DK" dirty="0" smtClean="0"/>
              <a:t>Detaljer vedrørende opgaveteksten</a:t>
            </a:r>
            <a:endParaRPr lang="da-DK" dirty="0"/>
          </a:p>
        </p:txBody>
      </p:sp>
      <p:sp>
        <p:nvSpPr>
          <p:cNvPr id="3" name="Pladsholder til indhold 2"/>
          <p:cNvSpPr>
            <a:spLocks noGrp="1"/>
          </p:cNvSpPr>
          <p:nvPr>
            <p:ph idx="1"/>
          </p:nvPr>
        </p:nvSpPr>
        <p:spPr/>
        <p:txBody>
          <a:bodyPr/>
          <a:lstStyle/>
          <a:p>
            <a:r>
              <a:rPr lang="da-DK" dirty="0" smtClean="0"/>
              <a:t>Henvisningspraksis</a:t>
            </a:r>
          </a:p>
          <a:p>
            <a:r>
              <a:rPr lang="da-DK" dirty="0" smtClean="0"/>
              <a:t>Skema over undersøgelser</a:t>
            </a:r>
          </a:p>
          <a:p>
            <a:r>
              <a:rPr lang="da-DK" dirty="0" smtClean="0"/>
              <a:t>Statistiske værdier i teksten</a:t>
            </a:r>
            <a:endParaRPr lang="da-DK"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Hvornår indsætte henvisninger i teksten?</a:t>
            </a:r>
            <a:endParaRPr lang="da-DK" dirty="0"/>
          </a:p>
        </p:txBody>
      </p:sp>
      <p:sp>
        <p:nvSpPr>
          <p:cNvPr id="3" name="Pladsholder til indhold 2"/>
          <p:cNvSpPr>
            <a:spLocks noGrp="1"/>
          </p:cNvSpPr>
          <p:nvPr>
            <p:ph idx="1"/>
          </p:nvPr>
        </p:nvSpPr>
        <p:spPr/>
        <p:txBody>
          <a:bodyPr>
            <a:normAutofit fontScale="92500" lnSpcReduction="10000"/>
          </a:bodyPr>
          <a:lstStyle/>
          <a:p>
            <a:r>
              <a:rPr lang="da-DK" dirty="0" smtClean="0"/>
              <a:t>Det skal generelt fremgå hvor det man skriver stammer fra.</a:t>
            </a:r>
          </a:p>
          <a:p>
            <a:r>
              <a:rPr lang="da-DK" dirty="0" smtClean="0"/>
              <a:t>Hvis det fremgår (direkte eller indirekte) at noget er almen viden inden for faget, behøver man ikke at indsætte henvisninger</a:t>
            </a:r>
          </a:p>
          <a:p>
            <a:r>
              <a:rPr lang="da-DK" dirty="0" smtClean="0"/>
              <a:t>Hvis det fremgår at noget er egne overvejelser eller hypoteser, skal man heller ikke indsætte henvisninger</a:t>
            </a:r>
          </a:p>
          <a:p>
            <a:r>
              <a:rPr lang="da-DK" dirty="0" smtClean="0"/>
              <a:t>I alle andre tilfælde skal man indsætte henvisninger</a:t>
            </a:r>
            <a:endParaRPr lang="da-DK"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Videnskabelig tekst</a:t>
            </a:r>
            <a:endParaRPr lang="da-DK" dirty="0"/>
          </a:p>
        </p:txBody>
      </p:sp>
      <p:sp>
        <p:nvSpPr>
          <p:cNvPr id="3" name="Pladsholder til indhold 2"/>
          <p:cNvSpPr>
            <a:spLocks noGrp="1"/>
          </p:cNvSpPr>
          <p:nvPr>
            <p:ph idx="1"/>
          </p:nvPr>
        </p:nvSpPr>
        <p:spPr/>
        <p:txBody>
          <a:bodyPr/>
          <a:lstStyle/>
          <a:p>
            <a:r>
              <a:rPr lang="da-DK" dirty="0" smtClean="0"/>
              <a:t>Klar definition af anvendte begreber</a:t>
            </a:r>
          </a:p>
          <a:p>
            <a:r>
              <a:rPr lang="da-DK" dirty="0" smtClean="0"/>
              <a:t>Omhyggelig beskrivelse af fremgangsmåde</a:t>
            </a:r>
          </a:p>
          <a:p>
            <a:r>
              <a:rPr lang="da-DK" dirty="0" smtClean="0"/>
              <a:t>Resultater af statistiske og andre analyser fremlægges til vurdering</a:t>
            </a:r>
          </a:p>
          <a:p>
            <a:r>
              <a:rPr lang="da-DK" dirty="0" smtClean="0"/>
              <a:t>Tolkning af resultater i lyset af teori og hypoteser</a:t>
            </a:r>
          </a:p>
          <a:p>
            <a:r>
              <a:rPr lang="da-DK" dirty="0" smtClean="0"/>
              <a:t>Teksten er først og fremmest velargumenteret baseret på fremlagte data </a:t>
            </a:r>
            <a:endParaRPr lang="da-DK"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Skema over undersøgelser</a:t>
            </a:r>
            <a:endParaRPr lang="da-DK" dirty="0"/>
          </a:p>
        </p:txBody>
      </p:sp>
      <p:sp>
        <p:nvSpPr>
          <p:cNvPr id="3" name="Pladsholder til indhold 2"/>
          <p:cNvSpPr>
            <a:spLocks noGrp="1"/>
          </p:cNvSpPr>
          <p:nvPr>
            <p:ph idx="1"/>
          </p:nvPr>
        </p:nvSpPr>
        <p:spPr/>
        <p:txBody>
          <a:bodyPr>
            <a:normAutofit lnSpcReduction="10000"/>
          </a:bodyPr>
          <a:lstStyle/>
          <a:p>
            <a:r>
              <a:rPr lang="da-DK" dirty="0" smtClean="0"/>
              <a:t>Et skema med undersøgelser som rækker og egenskaber ved undersøgelserne som kolonner</a:t>
            </a:r>
          </a:p>
          <a:p>
            <a:r>
              <a:rPr lang="da-DK" dirty="0" smtClean="0"/>
              <a:t>Kan anvendes når der rapporteres om mange ensartede undersøgelser</a:t>
            </a:r>
          </a:p>
          <a:p>
            <a:r>
              <a:rPr lang="da-DK" dirty="0" smtClean="0"/>
              <a:t>Typisk for artikler om metaanalyser</a:t>
            </a:r>
          </a:p>
          <a:p>
            <a:r>
              <a:rPr lang="da-DK" dirty="0" smtClean="0"/>
              <a:t>Ikke så anvendeligt ved andre videnskabelige tekster</a:t>
            </a:r>
          </a:p>
          <a:p>
            <a:r>
              <a:rPr lang="da-DK" dirty="0" smtClean="0"/>
              <a:t>Skema kan ikke erstatte tekstgennemgangen</a:t>
            </a:r>
            <a:endParaRPr lang="da-DK"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Statistiske værdier i teksten</a:t>
            </a:r>
            <a:endParaRPr lang="da-DK" dirty="0"/>
          </a:p>
        </p:txBody>
      </p:sp>
      <p:sp>
        <p:nvSpPr>
          <p:cNvPr id="3" name="Pladsholder til indhold 2"/>
          <p:cNvSpPr>
            <a:spLocks noGrp="1"/>
          </p:cNvSpPr>
          <p:nvPr>
            <p:ph idx="1"/>
          </p:nvPr>
        </p:nvSpPr>
        <p:spPr/>
        <p:txBody>
          <a:bodyPr>
            <a:normAutofit fontScale="92500"/>
          </a:bodyPr>
          <a:lstStyle/>
          <a:p>
            <a:r>
              <a:rPr lang="da-DK" dirty="0" smtClean="0"/>
              <a:t>Ved de vigtigste fund indsættes typisk effektstørrelser, teststørrelser og p-værdier fra statistiske tests i den løbende tekst</a:t>
            </a:r>
          </a:p>
          <a:p>
            <a:r>
              <a:rPr lang="da-DK" dirty="0" smtClean="0"/>
              <a:t>Eks. ”Forskellen mellem grupperne var signifikant (behandlingsgruppen M = 0,45 (0,33), kontrolgruppen M = 1,25 (0,55), t = 2,33, p = 0,03) og med ret stor effekt (d = 0,83).”</a:t>
            </a:r>
          </a:p>
          <a:p>
            <a:r>
              <a:rPr lang="da-DK" dirty="0" smtClean="0"/>
              <a:t>Statistiske værdier kan også indsættes som tabeller og/eller grafer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Journalistisk tekst</a:t>
            </a:r>
            <a:endParaRPr lang="da-DK" dirty="0"/>
          </a:p>
        </p:txBody>
      </p:sp>
      <p:sp>
        <p:nvSpPr>
          <p:cNvPr id="3" name="Pladsholder til indhold 2"/>
          <p:cNvSpPr>
            <a:spLocks noGrp="1"/>
          </p:cNvSpPr>
          <p:nvPr>
            <p:ph idx="1"/>
          </p:nvPr>
        </p:nvSpPr>
        <p:spPr/>
        <p:txBody>
          <a:bodyPr>
            <a:normAutofit fontScale="92500" lnSpcReduction="10000"/>
          </a:bodyPr>
          <a:lstStyle/>
          <a:p>
            <a:r>
              <a:rPr lang="da-DK" dirty="0" smtClean="0"/>
              <a:t>Begreber indføres med eksempler og forklares i dagligdags termer</a:t>
            </a:r>
          </a:p>
          <a:p>
            <a:r>
              <a:rPr lang="da-DK" dirty="0" smtClean="0"/>
              <a:t>Fremgangsmåder beskrives kun i hovedtræk</a:t>
            </a:r>
          </a:p>
          <a:p>
            <a:r>
              <a:rPr lang="da-DK" dirty="0" smtClean="0"/>
              <a:t>Resultater og tolkninger omtales under ét uden at statistiske dataanalyser præsenteres</a:t>
            </a:r>
          </a:p>
          <a:p>
            <a:r>
              <a:rPr lang="da-DK" dirty="0" smtClean="0"/>
              <a:t>Forskerens eller journalistens valg af synsvinkel og konklusioner har stor vægt i fremstillingen</a:t>
            </a:r>
          </a:p>
          <a:p>
            <a:r>
              <a:rPr lang="da-DK" dirty="0" smtClean="0"/>
              <a:t>Teksten skal først og fremmest være interessant og letforståelig</a:t>
            </a:r>
          </a:p>
          <a:p>
            <a:endParaRPr lang="da-DK" dirty="0" smtClean="0"/>
          </a:p>
          <a:p>
            <a:endParaRPr lang="da-DK" dirty="0" smtClean="0"/>
          </a:p>
          <a:p>
            <a:endParaRPr lang="da-DK"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25949</TotalTime>
  <Words>4449</Words>
  <Application>Microsoft Office PowerPoint</Application>
  <PresentationFormat>Skærmshow (4:3)</PresentationFormat>
  <Paragraphs>423</Paragraphs>
  <Slides>81</Slides>
  <Notes>3</Notes>
  <HiddenSlides>0</HiddenSlides>
  <MMClips>0</MMClips>
  <ScaleCrop>false</ScaleCrop>
  <HeadingPairs>
    <vt:vector size="4" baseType="variant">
      <vt:variant>
        <vt:lpstr>Tema</vt:lpstr>
      </vt:variant>
      <vt:variant>
        <vt:i4>1</vt:i4>
      </vt:variant>
      <vt:variant>
        <vt:lpstr>Diastitler</vt:lpstr>
      </vt:variant>
      <vt:variant>
        <vt:i4>81</vt:i4>
      </vt:variant>
    </vt:vector>
  </HeadingPairs>
  <TitlesOfParts>
    <vt:vector size="82" baseType="lpstr">
      <vt:lpstr>Kontortema</vt:lpstr>
      <vt:lpstr>     Videnskabelig fremstilling og litteratursøgning til videreuddannelse af psykologer   Jan Ivanouw Københavns Universitet © 2025</vt:lpstr>
      <vt:lpstr>Forskningsprotokol</vt:lpstr>
      <vt:lpstr>Forskningsprotokol - empiri</vt:lpstr>
      <vt:lpstr>Forskningsprotokol - litteraturstudium</vt:lpstr>
      <vt:lpstr>Forskningsprotokollen som styringsredskab</vt:lpstr>
      <vt:lpstr>Teksttyper</vt:lpstr>
      <vt:lpstr>Tre typer af tekst</vt:lpstr>
      <vt:lpstr>Videnskabelig tekst</vt:lpstr>
      <vt:lpstr>Journalistisk tekst</vt:lpstr>
      <vt:lpstr>Didaktisk tekst</vt:lpstr>
      <vt:lpstr>Videnskabelig tekst - eksempel</vt:lpstr>
      <vt:lpstr>Journalistisk tekst - eksempel</vt:lpstr>
      <vt:lpstr>Didaktisk tekst - eksempel</vt:lpstr>
      <vt:lpstr>Opgaven til specialistgodkendelsen</vt:lpstr>
      <vt:lpstr>Formålet med opgaveprocessen</vt:lpstr>
      <vt:lpstr>Problemformulering</vt:lpstr>
      <vt:lpstr>Hvordan finde et emne? – forskellige metoder</vt:lpstr>
      <vt:lpstr>Eksempel på bevidsthedsstrøm</vt:lpstr>
      <vt:lpstr>Eksempler på umiddelbare problemformuleringer 1</vt:lpstr>
      <vt:lpstr>Eksempler på umiddelbare problemformuleringer 2</vt:lpstr>
      <vt:lpstr>Viderearbejde med umiddelbare problemformuleringer</vt:lpstr>
      <vt:lpstr>Begrebsanalyse af umiddelbare problemformulering</vt:lpstr>
      <vt:lpstr>Den specificerede problemstilling</vt:lpstr>
      <vt:lpstr>Evt. anvendelse af teoribaggrund</vt:lpstr>
      <vt:lpstr>Litteratursøgning</vt:lpstr>
      <vt:lpstr>Litteraturdatabaser</vt:lpstr>
      <vt:lpstr>PsychInfo</vt:lpstr>
      <vt:lpstr>Scopus</vt:lpstr>
      <vt:lpstr>Web of Science</vt:lpstr>
      <vt:lpstr>PsychTESTS</vt:lpstr>
      <vt:lpstr>PubMed</vt:lpstr>
      <vt:lpstr>ERIC</vt:lpstr>
      <vt:lpstr>Semantic Scholar</vt:lpstr>
      <vt:lpstr>Google Scholar</vt:lpstr>
      <vt:lpstr>ResearchGate</vt:lpstr>
      <vt:lpstr>Anvendelse af litteraturbase</vt:lpstr>
      <vt:lpstr>Søgestrategi</vt:lpstr>
      <vt:lpstr>Eksempel</vt:lpstr>
      <vt:lpstr>Søgeordskombinationer</vt:lpstr>
      <vt:lpstr>Resultater fra de enkelte kombinationer</vt:lpstr>
      <vt:lpstr>Samlet søgealgoritme</vt:lpstr>
      <vt:lpstr>Overblik over fundne referencer</vt:lpstr>
      <vt:lpstr>Reference</vt:lpstr>
      <vt:lpstr>Et abstract: Mattson (2005)</vt:lpstr>
      <vt:lpstr>Vurdering af relevansen</vt:lpstr>
      <vt:lpstr>Genvurdere søgestrategien 1</vt:lpstr>
      <vt:lpstr>Genvurdere søgestrategien 2</vt:lpstr>
      <vt:lpstr>Revidere søgeordene</vt:lpstr>
      <vt:lpstr>En mulighed: søge ud fra de fundne artiklers keywords</vt:lpstr>
      <vt:lpstr>Tilbageskruningsmetoden</vt:lpstr>
      <vt:lpstr>Senere citeringer</vt:lpstr>
      <vt:lpstr>Gentænke spørgsmålet</vt:lpstr>
      <vt:lpstr>Organisering af indsamlede forskningsartikler</vt:lpstr>
      <vt:lpstr>Egen selvudviklede metode </vt:lpstr>
      <vt:lpstr>Alternativ metode: Zotero</vt:lpstr>
      <vt:lpstr>Research Rabbit</vt:lpstr>
      <vt:lpstr>Research Rabbit - litteratursøgning</vt:lpstr>
      <vt:lpstr>Arbejde med artikler</vt:lpstr>
      <vt:lpstr>Systematisering af filer</vt:lpstr>
      <vt:lpstr>Arbejde med filsystemet</vt:lpstr>
      <vt:lpstr>Arbejde med artikler</vt:lpstr>
      <vt:lpstr>Skrive meningsreferat af artikel</vt:lpstr>
      <vt:lpstr>Videre litteratursøgning</vt:lpstr>
      <vt:lpstr>Indsætte fund i opgaveteksten</vt:lpstr>
      <vt:lpstr>Eksempel på opgavetekst 1</vt:lpstr>
      <vt:lpstr>Eksempel på opgavetekst 2</vt:lpstr>
      <vt:lpstr>Organisering af rapport/opgave</vt:lpstr>
      <vt:lpstr>Organisering af rapport</vt:lpstr>
      <vt:lpstr>Forløbet af fremstillingen i rapporten</vt:lpstr>
      <vt:lpstr>Fremstilling af litteratur</vt:lpstr>
      <vt:lpstr>Artikelstruktureret fremstilling</vt:lpstr>
      <vt:lpstr>Emnestruktureret fremstilling</vt:lpstr>
      <vt:lpstr>Opgavearbejdsmetode</vt:lpstr>
      <vt:lpstr>Indsætte fund i opgaveteksten</vt:lpstr>
      <vt:lpstr>Samarbejde med vejleder</vt:lpstr>
      <vt:lpstr>Arbejdsteknik ved fremstilling af den endelige rapport/opgave</vt:lpstr>
      <vt:lpstr>Versionsnumre</vt:lpstr>
      <vt:lpstr>Detaljer vedrørende opgaveteksten</vt:lpstr>
      <vt:lpstr>Hvornår indsætte henvisninger i teksten?</vt:lpstr>
      <vt:lpstr>Skema over undersøgelser</vt:lpstr>
      <vt:lpstr>Statistiske værdier i teksten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Jan Ivanouw</dc:creator>
  <cp:lastModifiedBy>Bruger</cp:lastModifiedBy>
  <cp:revision>95</cp:revision>
  <dcterms:created xsi:type="dcterms:W3CDTF">2019-04-22T21:09:15Z</dcterms:created>
  <dcterms:modified xsi:type="dcterms:W3CDTF">2025-10-09T18:28:29Z</dcterms:modified>
</cp:coreProperties>
</file>